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8"/>
  </p:notesMasterIdLst>
  <p:sldIdLst>
    <p:sldId id="256" r:id="rId3"/>
    <p:sldId id="257" r:id="rId4"/>
    <p:sldId id="258" r:id="rId5"/>
    <p:sldId id="511" r:id="rId6"/>
    <p:sldId id="353" r:id="rId7"/>
    <p:sldId id="382" r:id="rId8"/>
    <p:sldId id="383" r:id="rId9"/>
    <p:sldId id="510" r:id="rId10"/>
    <p:sldId id="259" r:id="rId11"/>
    <p:sldId id="337" r:id="rId12"/>
    <p:sldId id="338" r:id="rId13"/>
    <p:sldId id="340" r:id="rId14"/>
    <p:sldId id="345" r:id="rId15"/>
    <p:sldId id="341" r:id="rId16"/>
    <p:sldId id="342" r:id="rId17"/>
    <p:sldId id="343" r:id="rId18"/>
    <p:sldId id="339" r:id="rId19"/>
    <p:sldId id="344" r:id="rId20"/>
    <p:sldId id="346" r:id="rId21"/>
    <p:sldId id="347" r:id="rId22"/>
    <p:sldId id="354" r:id="rId23"/>
    <p:sldId id="348" r:id="rId24"/>
    <p:sldId id="349" r:id="rId25"/>
    <p:sldId id="350" r:id="rId26"/>
    <p:sldId id="351" r:id="rId27"/>
    <p:sldId id="381" r:id="rId28"/>
    <p:sldId id="352" r:id="rId29"/>
    <p:sldId id="481" r:id="rId30"/>
    <p:sldId id="482" r:id="rId31"/>
    <p:sldId id="483" r:id="rId32"/>
    <p:sldId id="484" r:id="rId33"/>
    <p:sldId id="491" r:id="rId34"/>
    <p:sldId id="485" r:id="rId35"/>
    <p:sldId id="486" r:id="rId36"/>
    <p:sldId id="487" r:id="rId37"/>
    <p:sldId id="488" r:id="rId38"/>
    <p:sldId id="512" r:id="rId39"/>
    <p:sldId id="489" r:id="rId40"/>
    <p:sldId id="513" r:id="rId41"/>
    <p:sldId id="490" r:id="rId42"/>
    <p:sldId id="492" r:id="rId43"/>
    <p:sldId id="493" r:id="rId44"/>
    <p:sldId id="494" r:id="rId45"/>
    <p:sldId id="495" r:id="rId46"/>
    <p:sldId id="496" r:id="rId47"/>
    <p:sldId id="497" r:id="rId48"/>
    <p:sldId id="498" r:id="rId49"/>
    <p:sldId id="499" r:id="rId50"/>
    <p:sldId id="500" r:id="rId51"/>
    <p:sldId id="515" r:id="rId52"/>
    <p:sldId id="516" r:id="rId53"/>
    <p:sldId id="517" r:id="rId54"/>
    <p:sldId id="519" r:id="rId55"/>
    <p:sldId id="524" r:id="rId56"/>
    <p:sldId id="525" r:id="rId57"/>
    <p:sldId id="526" r:id="rId58"/>
    <p:sldId id="531" r:id="rId59"/>
    <p:sldId id="534" r:id="rId60"/>
    <p:sldId id="501" r:id="rId61"/>
    <p:sldId id="502" r:id="rId62"/>
    <p:sldId id="509" r:id="rId63"/>
    <p:sldId id="504" r:id="rId64"/>
    <p:sldId id="508" r:id="rId65"/>
    <p:sldId id="503" r:id="rId66"/>
    <p:sldId id="507" r:id="rId67"/>
    <p:sldId id="535" r:id="rId68"/>
    <p:sldId id="505" r:id="rId69"/>
    <p:sldId id="514" r:id="rId70"/>
    <p:sldId id="400" r:id="rId71"/>
    <p:sldId id="390" r:id="rId72"/>
    <p:sldId id="391" r:id="rId73"/>
    <p:sldId id="392" r:id="rId74"/>
    <p:sldId id="475" r:id="rId75"/>
    <p:sldId id="479" r:id="rId76"/>
    <p:sldId id="48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4" autoAdjust="0"/>
  </p:normalViewPr>
  <p:slideViewPr>
    <p:cSldViewPr>
      <p:cViewPr varScale="1">
        <p:scale>
          <a:sx n="48" d="100"/>
          <a:sy n="48" d="100"/>
        </p:scale>
        <p:origin x="-5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207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9CA11-C8DF-4CDF-9561-2DFB27D5F22C}" type="datetimeFigureOut">
              <a:rPr lang="en-US" smtClean="0"/>
              <a:t>08/19/11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1FCB0-A90B-455F-8413-437007FB524B}" type="slidenum">
              <a:rPr lang="en-US" smtClean="0"/>
              <a:t>‹#›</a:t>
            </a:fld>
            <a:endParaRPr lang="en-US"/>
          </a:p>
        </p:txBody>
      </p:sp>
    </p:spTree>
    <p:extLst>
      <p:ext uri="{BB962C8B-B14F-4D97-AF65-F5344CB8AC3E}">
        <p14:creationId xmlns:p14="http://schemas.microsoft.com/office/powerpoint/2010/main" val="87907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Task Force</a:t>
            </a:r>
            <a:r>
              <a:rPr lang="en-US" sz="1200" kern="1200" dirty="0" smtClean="0">
                <a:solidFill>
                  <a:schemeClr val="tx1"/>
                </a:solidFill>
                <a:effectLst/>
                <a:latin typeface="+mn-lt"/>
                <a:ea typeface="+mn-ea"/>
                <a:cs typeface="+mn-cs"/>
              </a:rPr>
              <a:t> - The SEAS task Force has asked me to deliver two presentations, back to back, titled Technology Update and Cloud Computing, and I am happy to do so.</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Overlap</a:t>
            </a:r>
            <a:r>
              <a:rPr lang="en-US" sz="1200" kern="1200" dirty="0" smtClean="0">
                <a:solidFill>
                  <a:schemeClr val="tx1"/>
                </a:solidFill>
                <a:effectLst/>
                <a:latin typeface="+mn-lt"/>
                <a:ea typeface="+mn-ea"/>
                <a:cs typeface="+mn-cs"/>
              </a:rPr>
              <a:t> - However, this is a rather difficult task because there is so much overlap. Most of the interesting things happening in technology are related to Cloud computing.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 will Save the Cloud Stuff</a:t>
            </a:r>
            <a:r>
              <a:rPr lang="en-US" sz="1200" kern="1200" dirty="0" smtClean="0">
                <a:solidFill>
                  <a:schemeClr val="tx1"/>
                </a:solidFill>
                <a:effectLst/>
                <a:latin typeface="+mn-lt"/>
                <a:ea typeface="+mn-ea"/>
                <a:cs typeface="+mn-cs"/>
              </a:rPr>
              <a:t> - Therefore, I will try to talk about technology without mentioning cloud computing, and save that material for my cloud computing presentation.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Expect Redundancy</a:t>
            </a:r>
            <a:r>
              <a:rPr lang="en-US" sz="1200" kern="1200" dirty="0" smtClean="0">
                <a:solidFill>
                  <a:schemeClr val="tx1"/>
                </a:solidFill>
                <a:effectLst/>
                <a:latin typeface="+mn-lt"/>
                <a:ea typeface="+mn-ea"/>
                <a:cs typeface="+mn-cs"/>
              </a:rPr>
              <a:t> - However, there will be a little overlap for those attending both sessions.  </a:t>
            </a:r>
          </a:p>
          <a:p>
            <a:endParaRPr lang="en-US" dirty="0"/>
          </a:p>
        </p:txBody>
      </p:sp>
      <p:sp>
        <p:nvSpPr>
          <p:cNvPr id="4" name="Slide Number Placeholder 3"/>
          <p:cNvSpPr>
            <a:spLocks noGrp="1"/>
          </p:cNvSpPr>
          <p:nvPr>
            <p:ph type="sldNum" sz="quarter" idx="10"/>
          </p:nvPr>
        </p:nvSpPr>
        <p:spPr/>
        <p:txBody>
          <a:bodyPr/>
          <a:lstStyle/>
          <a:p>
            <a:fld id="{80F1FCB0-A90B-455F-8413-437007FB524B}" type="slidenum">
              <a:rPr lang="en-US" smtClean="0"/>
              <a:t>2</a:t>
            </a:fld>
            <a:endParaRPr lang="en-US"/>
          </a:p>
        </p:txBody>
      </p:sp>
    </p:spTree>
    <p:extLst>
      <p:ext uri="{BB962C8B-B14F-4D97-AF65-F5344CB8AC3E}">
        <p14:creationId xmlns:p14="http://schemas.microsoft.com/office/powerpoint/2010/main" val="12427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9E6734-7634-4552-AB94-9F25DDE460B7}" type="slidenum">
              <a:rPr lang="en-US" smtClean="0">
                <a:solidFill>
                  <a:prstClr val="black"/>
                </a:solidFill>
              </a:rPr>
              <a:pPr/>
              <a:t>70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7B0EB0-5EBB-4144-9AD1-76398CB93D7A}" type="datetimeFigureOut">
              <a:rPr lang="en-US" smtClean="0"/>
              <a:t>08/19/11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145957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B0EB0-5EBB-4144-9AD1-76398CB93D7A}" type="datetimeFigureOut">
              <a:rPr lang="en-US" smtClean="0"/>
              <a:t>08/19/11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313619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B0EB0-5EBB-4144-9AD1-76398CB93D7A}" type="datetimeFigureOut">
              <a:rPr lang="en-US" smtClean="0"/>
              <a:t>08/19/11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161494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Copyright August 2009 – J. Carlton Collins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33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rPr>
              <a:t>Copyright August 2009 – J. Carlton Collins  </a:t>
            </a:r>
            <a:endParaRPr lang="en-US" dirty="0">
              <a:solidFill>
                <a:prstClr val="black">
                  <a:tint val="75000"/>
                </a:prstClr>
              </a:solidFill>
            </a:endParaRPr>
          </a:p>
        </p:txBody>
      </p:sp>
    </p:spTree>
    <p:extLst>
      <p:ext uri="{BB962C8B-B14F-4D97-AF65-F5344CB8AC3E}">
        <p14:creationId xmlns:p14="http://schemas.microsoft.com/office/powerpoint/2010/main" val="415393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9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078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843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25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44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47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B0EB0-5EBB-4144-9AD1-76398CB93D7A}" type="datetimeFigureOut">
              <a:rPr lang="en-US" smtClean="0"/>
              <a:t>08/19/11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4956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663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59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09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B0EB0-5EBB-4144-9AD1-76398CB93D7A}" type="datetimeFigureOut">
              <a:rPr lang="en-US" smtClean="0"/>
              <a:t>08/19/11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67495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B0EB0-5EBB-4144-9AD1-76398CB93D7A}" type="datetimeFigureOut">
              <a:rPr lang="en-US" smtClean="0"/>
              <a:t>08/19/11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60911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B0EB0-5EBB-4144-9AD1-76398CB93D7A}" type="datetimeFigureOut">
              <a:rPr lang="en-US" smtClean="0"/>
              <a:t>08/19/11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418751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B0EB0-5EBB-4144-9AD1-76398CB93D7A}" type="datetimeFigureOut">
              <a:rPr lang="en-US" smtClean="0"/>
              <a:t>08/19/11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201816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B0EB0-5EBB-4144-9AD1-76398CB93D7A}" type="datetimeFigureOut">
              <a:rPr lang="en-US" smtClean="0"/>
              <a:t>08/19/11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60031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0EB0-5EBB-4144-9AD1-76398CB93D7A}" type="datetimeFigureOut">
              <a:rPr lang="en-US" smtClean="0"/>
              <a:t>08/19/11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294758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0EB0-5EBB-4144-9AD1-76398CB93D7A}" type="datetimeFigureOut">
              <a:rPr lang="en-US" smtClean="0"/>
              <a:t>08/19/11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BBF2B-7F9E-466F-AE26-05E17D7D3C7F}" type="slidenum">
              <a:rPr lang="en-US" smtClean="0"/>
              <a:t>‹#›</a:t>
            </a:fld>
            <a:endParaRPr lang="en-US"/>
          </a:p>
        </p:txBody>
      </p:sp>
    </p:spTree>
    <p:extLst>
      <p:ext uri="{BB962C8B-B14F-4D97-AF65-F5344CB8AC3E}">
        <p14:creationId xmlns:p14="http://schemas.microsoft.com/office/powerpoint/2010/main" val="375593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0EB0-5EBB-4144-9AD1-76398CB93D7A}" type="datetimeFigureOut">
              <a:rPr lang="en-US" smtClean="0"/>
              <a:t>08/19/11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BBF2B-7F9E-466F-AE26-05E17D7D3C7F}" type="slidenum">
              <a:rPr lang="en-US" smtClean="0"/>
              <a:t>‹#›</a:t>
            </a:fld>
            <a:endParaRPr lang="en-US"/>
          </a:p>
        </p:txBody>
      </p:sp>
    </p:spTree>
    <p:extLst>
      <p:ext uri="{BB962C8B-B14F-4D97-AF65-F5344CB8AC3E}">
        <p14:creationId xmlns:p14="http://schemas.microsoft.com/office/powerpoint/2010/main" val="211154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E9D30-63CA-4EA7-AC3B-A71EAA7501E8}" type="datetimeFigureOut">
              <a:rPr lang="en-US" smtClean="0">
                <a:solidFill>
                  <a:prstClr val="black">
                    <a:tint val="75000"/>
                  </a:prstClr>
                </a:solidFill>
              </a:rPr>
              <a:pPr/>
              <a:t>08/19/11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FC30E-5290-43BD-8F21-44237262C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418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Comparison_of_smartphone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verizonwireless.com/b2c/index.html"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4/4d/N800_frontside2.jpg"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en/thumb/2/2f/Priv_rings.svg/300px-Priv_rings.svg.png"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msdn.microsoft.com/en-us/library/aa366778(v=vs.85).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outright.com/" TargetMode="External"/><Relationship Id="rId2" Type="http://schemas.openxmlformats.org/officeDocument/2006/relationships/hyperlink" Target="http://www.zoho.com/books/" TargetMode="External"/><Relationship Id="rId1" Type="http://schemas.openxmlformats.org/officeDocument/2006/relationships/slideLayout" Target="../slideLayouts/slideLayout7.xml"/><Relationship Id="rId5" Type="http://schemas.openxmlformats.org/officeDocument/2006/relationships/hyperlink" Target="http://www.freshbooks.com/" TargetMode="External"/><Relationship Id="rId4" Type="http://schemas.openxmlformats.org/officeDocument/2006/relationships/hyperlink" Target="http://www.xero.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harefile.com/about/product-tour.aspx" TargetMode="External"/><Relationship Id="rId2" Type="http://schemas.openxmlformats.org/officeDocument/2006/relationships/hyperlink" Target="http://www.journalofaccountancy.com/Web/July2011GoingPaperless" TargetMode="External"/><Relationship Id="rId1" Type="http://schemas.openxmlformats.org/officeDocument/2006/relationships/slideLayout" Target="../slideLayouts/slideLayout7.xml"/><Relationship Id="rId4" Type="http://schemas.openxmlformats.org/officeDocument/2006/relationships/hyperlink" Target="http://www.smartvault.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m3qK46L2b_c" TargetMode="External"/><Relationship Id="rId2" Type="http://schemas.openxmlformats.org/officeDocument/2006/relationships/hyperlink" Target="http://www.youtube.com/watch?v=_xNhL39uD7I"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mixpod.com/" TargetMode="External"/><Relationship Id="rId2" Type="http://schemas.openxmlformats.org/officeDocument/2006/relationships/hyperlink" Target="http://www.tubechop.com/" TargetMode="External"/><Relationship Id="rId1" Type="http://schemas.openxmlformats.org/officeDocument/2006/relationships/slideLayout" Target="../slideLayouts/slideLayout7.xml"/><Relationship Id="rId4" Type="http://schemas.openxmlformats.org/officeDocument/2006/relationships/hyperlink" Target="http://www.vixey.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costcentral.com/proddetail/SonicWALL_CFS_Premium_Business_Edition_For_SonicWALL_NSA_3500/01SSC7333/Q42959/pricegrabber/" TargetMode="External"/><Relationship Id="rId2" Type="http://schemas.openxmlformats.org/officeDocument/2006/relationships/hyperlink" Target="http://www.secured-networking.com/nsa_series.htm"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List_of_social_networking_websites" TargetMode="External"/><Relationship Id="rId2" Type="http://schemas.openxmlformats.org/officeDocument/2006/relationships/hyperlink" Target="http://upload.wikimedia.org/wikipedia/en/f/fb/Soc-net-paten-growth-chart.png"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hyperlink" Target="http://en.wikipedia.org/wiki/Web_2.0"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2.bp.blogspot.com/_g4jfQ9COILQ/SLeEOswqavI/AAAAAAAAE3c/a13oekUtUms/s400/fishnflush_aquarium.jpg" TargetMode="External"/><Relationship Id="rId13" Type="http://schemas.openxmlformats.org/officeDocument/2006/relationships/hyperlink" Target="http://www.youtube.com/watch?v=_PHnRIn74Ag&amp;feature=player_embedded" TargetMode="External"/><Relationship Id="rId3" Type="http://schemas.openxmlformats.org/officeDocument/2006/relationships/hyperlink" Target="http://www.anomalies-unlimited.com/Science/Tooth.html" TargetMode="External"/><Relationship Id="rId7" Type="http://schemas.openxmlformats.org/officeDocument/2006/relationships/hyperlink" Target="http://bp0.blogger.com/_g4jfQ9COILQ/Rwo3Qc_jmfI/AAAAAAAACCM/V4BTuAxOHUg/s400/vein+2.gif" TargetMode="External"/><Relationship Id="rId12" Type="http://schemas.openxmlformats.org/officeDocument/2006/relationships/hyperlink" Target="http://www.foundshit.com/pictures/design/huge-tandem-bike.jpg" TargetMode="External"/><Relationship Id="rId2" Type="http://schemas.openxmlformats.org/officeDocument/2006/relationships/hyperlink" Target="http://www.google.com/imgres?q=tweeting+cat+door&amp;um=1&amp;hl=en&amp;sa=N&amp;tbm=isch&amp;tbnid=KgzyFH8q3L56jM:&amp;imgrefurl=http://www.engadget.com/2009/04/09/intelligent-cat-door-utilizes-twitter-rfid-masterfully/&amp;docid=Lp9mI3s6Vd1nWM&amp;w=550&amp;h=413&amp;ei=DggvTveeBKTv0gGS7qGhAQ&amp;zoom=1&amp;iact=hc&amp;vpx=524&amp;vpy=87&amp;dur=178&amp;hovh=194&amp;hovw=259&amp;tx=99&amp;ty=102&amp;page=1&amp;tbnh=129&amp;tbnw=189&amp;start=0&amp;ndsp=12&amp;ved=1t:429,r:2,s:0&amp;biw=983&amp;bih=545" TargetMode="External"/><Relationship Id="rId1" Type="http://schemas.openxmlformats.org/officeDocument/2006/relationships/slideLayout" Target="../slideLayouts/slideLayout7.xml"/><Relationship Id="rId6" Type="http://schemas.openxmlformats.org/officeDocument/2006/relationships/hyperlink" Target="http://www.notebookreview.com/assets/23005.jpg" TargetMode="External"/><Relationship Id="rId11" Type="http://schemas.openxmlformats.org/officeDocument/2006/relationships/hyperlink" Target="https://lh3.googleusercontent.com/-w_2f1Q8Sa1A/TXNnoWA2eqI/AAAAAAAAAGU/mXiGNwMPsW8/s320/Amazing+Pictures+Ever+Seen+Before+1.jpg" TargetMode="External"/><Relationship Id="rId5" Type="http://schemas.openxmlformats.org/officeDocument/2006/relationships/hyperlink" Target="http://amazingdata.com/mediadata66/Image/amazing-technology-cell-phone_strange_weird_offbeat_crazy_fun_8954.jpg" TargetMode="External"/><Relationship Id="rId10" Type="http://schemas.openxmlformats.org/officeDocument/2006/relationships/hyperlink" Target="http://www.tubechop.com/watch/188812" TargetMode="External"/><Relationship Id="rId4" Type="http://schemas.openxmlformats.org/officeDocument/2006/relationships/hyperlink" Target="http://www.1st-buddy.com/technology/img/the-future-of-computer.jpg" TargetMode="External"/><Relationship Id="rId9" Type="http://schemas.openxmlformats.org/officeDocument/2006/relationships/hyperlink" Target="http://1.bp.blogspot.com/_g4jfQ9COILQ/SMAIymrMpZI/AAAAAAAAE74/61_QGoLuAf8/s400/Seabreacher+1.jp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Cog8b8ojji0" TargetMode="External"/><Relationship Id="rId2" Type="http://schemas.openxmlformats.org/officeDocument/2006/relationships/hyperlink" Target="http://www.microsoft.com/surface/en/us/default.aspx" TargetMode="External"/><Relationship Id="rId1" Type="http://schemas.openxmlformats.org/officeDocument/2006/relationships/slideLayout" Target="../slideLayouts/slideLayout7.xml"/><Relationship Id="rId5" Type="http://schemas.openxmlformats.org/officeDocument/2006/relationships/hyperlink" Target="http://www.microsoft.com/surface/en/us/whatissurface.aspx" TargetMode="External"/><Relationship Id="rId4" Type="http://schemas.openxmlformats.org/officeDocument/2006/relationships/hyperlink" Target="http://www.youtube.com/watch?v=CZrr7AZ9nCY&amp;feature=related"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y261aJ3O4eQ&amp;feature=related" TargetMode="External"/><Relationship Id="rId2" Type="http://schemas.openxmlformats.org/officeDocument/2006/relationships/hyperlink" Target="http://www.youtube.com/watch?v=B7QEU4GDrUk&amp;feature=fvwrel" TargetMode="External"/><Relationship Id="rId1" Type="http://schemas.openxmlformats.org/officeDocument/2006/relationships/slideLayout" Target="../slideLayouts/slideLayout7.xml"/><Relationship Id="rId4" Type="http://schemas.openxmlformats.org/officeDocument/2006/relationships/hyperlink" Target="http://www.wired.com/images_blogs/photos/uncategorized/2007/10/09/dragonfly.jp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en.epochtimes.com/news_images/2008-3-5-kirkchrt.jpg" TargetMode="External"/><Relationship Id="rId2" Type="http://schemas.openxmlformats.org/officeDocument/2006/relationships/hyperlink" Target="http://www.dynamicwealthreport.com/images/charts/nyt040111.png" TargetMode="External"/><Relationship Id="rId1" Type="http://schemas.openxmlformats.org/officeDocument/2006/relationships/slideLayout" Target="../slideLayouts/slideLayout7.xml"/><Relationship Id="rId6" Type="http://schemas.openxmlformats.org/officeDocument/2006/relationships/hyperlink" Target="http://digg.com/" TargetMode="External"/><Relationship Id="rId5" Type="http://schemas.openxmlformats.org/officeDocument/2006/relationships/hyperlink" Target="http://www.drudgereport.com/" TargetMode="External"/><Relationship Id="rId4" Type="http://schemas.openxmlformats.org/officeDocument/2006/relationships/hyperlink" Target="http://www.lasvegassun.com/news/world/"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http://www.fin.ucar.edu/sass/safety/ucar_sass/ergo/mouse_pad.gif"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microsoft.com/en-us/office365/online-software.aspx#fbid=RbmAOUp4TjW"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en.epochtimes.com/news_images/2008-3-5-kirkchrt.jpg" TargetMode="External"/><Relationship Id="rId2" Type="http://schemas.openxmlformats.org/officeDocument/2006/relationships/hyperlink" Target="http://www.dynamicwealthreport.com/images/charts/nyt040111.png" TargetMode="External"/><Relationship Id="rId1" Type="http://schemas.openxmlformats.org/officeDocument/2006/relationships/slideLayout" Target="../slideLayouts/slideLayout7.xml"/><Relationship Id="rId6" Type="http://schemas.openxmlformats.org/officeDocument/2006/relationships/hyperlink" Target="http://digg.com/" TargetMode="External"/><Relationship Id="rId5" Type="http://schemas.openxmlformats.org/officeDocument/2006/relationships/hyperlink" Target="http://www.drudgereport.com/" TargetMode="External"/><Relationship Id="rId4" Type="http://schemas.openxmlformats.org/officeDocument/2006/relationships/hyperlink" Target="http://www.lasvegassun.com/news/world/"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daddy.com/"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scpa.org/Content/Files/SEAS09_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2" y="-21466"/>
            <a:ext cx="9170832" cy="69157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63575"/>
            <a:ext cx="7772400" cy="1470025"/>
          </a:xfrm>
        </p:spPr>
        <p:txBody>
          <a:bodyPr>
            <a:noAutofit/>
          </a:bodyPr>
          <a:lstStyle/>
          <a:p>
            <a:r>
              <a:rPr lang="en-US" sz="6000" b="1" dirty="0" smtClean="0"/>
              <a:t>Technology Update</a:t>
            </a:r>
            <a:br>
              <a:rPr lang="en-US" sz="6000" b="1" dirty="0" smtClean="0"/>
            </a:br>
            <a:r>
              <a:rPr lang="en-US" b="1" dirty="0" smtClean="0"/>
              <a:t>J. Carlton Collins</a:t>
            </a:r>
            <a:endParaRPr lang="en-US" sz="6000" b="1" dirty="0"/>
          </a:p>
        </p:txBody>
      </p:sp>
    </p:spTree>
    <p:extLst>
      <p:ext uri="{BB962C8B-B14F-4D97-AF65-F5344CB8AC3E}">
        <p14:creationId xmlns:p14="http://schemas.microsoft.com/office/powerpoint/2010/main" val="13016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Smartphones Sales</a:t>
            </a:r>
            <a:endParaRPr lang="en-US" sz="4800" dirty="0"/>
          </a:p>
        </p:txBody>
      </p:sp>
      <p:pic>
        <p:nvPicPr>
          <p:cNvPr id="4" name="Picture 3" descr="http://www.gpsbusinessnews.com/photo/art/grande/1974913-2721879.jpg?ibo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40365"/>
            <a:ext cx="8077200" cy="5236635"/>
          </a:xfrm>
          <a:prstGeom prst="rect">
            <a:avLst/>
          </a:prstGeom>
          <a:ln>
            <a:solidFill>
              <a:sysClr val="windowText" lastClr="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9596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How many I have smartphones?</a:t>
            </a:r>
            <a:br>
              <a:rPr lang="en-US" sz="2800" b="1" dirty="0" smtClean="0"/>
            </a:br>
            <a:r>
              <a:rPr lang="en-US" sz="2800" b="1" dirty="0" smtClean="0"/>
              <a:t>iPhone?</a:t>
            </a:r>
            <a:br>
              <a:rPr lang="en-US" sz="2800" b="1" dirty="0" smtClean="0"/>
            </a:br>
            <a:r>
              <a:rPr lang="en-US" sz="2800" b="1" dirty="0" smtClean="0"/>
              <a:t>Google Android Phone?</a:t>
            </a:r>
            <a:br>
              <a:rPr lang="en-US" sz="2800" b="1" dirty="0" smtClean="0"/>
            </a:br>
            <a:r>
              <a:rPr lang="en-US" sz="2800" b="1" dirty="0" smtClean="0"/>
              <a:t>Blackberry?</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Smartphone Survey</a:t>
            </a:r>
            <a:endParaRPr lang="en-US" sz="4800" dirty="0"/>
          </a:p>
        </p:txBody>
      </p:sp>
    </p:spTree>
    <p:extLst>
      <p:ext uri="{BB962C8B-B14F-4D97-AF65-F5344CB8AC3E}">
        <p14:creationId xmlns:p14="http://schemas.microsoft.com/office/powerpoint/2010/main" val="2671642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Smartphone Market Share</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19200" y="1447800"/>
            <a:ext cx="6629400" cy="4648200"/>
          </a:xfrm>
          <a:prstGeom prst="rect">
            <a:avLst/>
          </a:prstGeom>
          <a:ln>
            <a:solidFill>
              <a:sysClr val="window" lastClr="FFFFFF">
                <a:lumMod val="65000"/>
              </a:sys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3549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Smartphones Operating Systems</a:t>
            </a:r>
            <a:endParaRPr lang="en-US" sz="4800" dirty="0"/>
          </a:p>
        </p:txBody>
      </p:sp>
      <p:pic>
        <p:nvPicPr>
          <p:cNvPr id="5" name="Picture 4"/>
          <p:cNvPicPr/>
          <p:nvPr/>
        </p:nvPicPr>
        <p:blipFill rotWithShape="1">
          <a:blip r:embed="rId2"/>
          <a:srcRect r="5903"/>
          <a:stretch/>
        </p:blipFill>
        <p:spPr bwMode="auto">
          <a:xfrm>
            <a:off x="2400300" y="1596887"/>
            <a:ext cx="4343400" cy="4419600"/>
          </a:xfrm>
          <a:prstGeom prst="rect">
            <a:avLst/>
          </a:prstGeom>
          <a:ln>
            <a:solidFill>
              <a:sysClr val="windowText" lastClr="000000"/>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Multiply 3"/>
          <p:cNvSpPr/>
          <p:nvPr/>
        </p:nvSpPr>
        <p:spPr>
          <a:xfrm>
            <a:off x="4038600" y="443866"/>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993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Top Smartphones</a:t>
            </a:r>
            <a:endParaRPr lang="en-US"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49731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ultiply 3"/>
          <p:cNvSpPr/>
          <p:nvPr/>
        </p:nvSpPr>
        <p:spPr>
          <a:xfrm>
            <a:off x="4191000" y="478365"/>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527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Top New Smartphones</a:t>
            </a:r>
            <a:endParaRPr lang="en-US" sz="4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86" y="1676400"/>
            <a:ext cx="894871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ultiply 3"/>
          <p:cNvSpPr/>
          <p:nvPr/>
        </p:nvSpPr>
        <p:spPr>
          <a:xfrm>
            <a:off x="4191000" y="484991"/>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165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r>
              <a:rPr lang="en-US" sz="2800" dirty="0" smtClean="0"/>
              <a:t>Detailed Comparison </a:t>
            </a:r>
            <a:r>
              <a:rPr lang="en-US" sz="2800" dirty="0"/>
              <a:t>of Smartphones by features:</a:t>
            </a:r>
            <a:br>
              <a:rPr lang="en-US" sz="2800" dirty="0"/>
            </a:br>
            <a:r>
              <a:rPr lang="en-US" sz="2400" dirty="0"/>
              <a:t> </a:t>
            </a:r>
            <a:br>
              <a:rPr lang="en-US" sz="2400" dirty="0"/>
            </a:br>
            <a:r>
              <a:rPr lang="en-US" sz="2400" u="sng" dirty="0">
                <a:hlinkClick r:id="rId2"/>
              </a:rPr>
              <a:t>http://en.wikipedia.org/wiki/Comparison_of_smartphones</a:t>
            </a:r>
            <a:r>
              <a:rPr lang="en-US" sz="2400" dirty="0"/>
              <a:t> </a:t>
            </a:r>
            <a:r>
              <a:rPr lang="en-US" sz="2800" dirty="0"/>
              <a:t/>
            </a:r>
            <a:br>
              <a:rPr lang="en-US" sz="2800" dirty="0"/>
            </a:br>
            <a:r>
              <a:rPr lang="en-US" sz="2800" b="1" dirty="0" smtClean="0"/>
              <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Smartphones</a:t>
            </a:r>
            <a:endParaRPr lang="en-US" sz="4800" dirty="0"/>
          </a:p>
        </p:txBody>
      </p:sp>
      <p:sp>
        <p:nvSpPr>
          <p:cNvPr id="4" name="Multiply 3"/>
          <p:cNvSpPr/>
          <p:nvPr/>
        </p:nvSpPr>
        <p:spPr>
          <a:xfrm>
            <a:off x="4191000" y="478365"/>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299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1. Browser based Internet Access</a:t>
            </a:r>
            <a:br>
              <a:rPr lang="en-US" sz="2800" b="1" dirty="0" smtClean="0"/>
            </a:br>
            <a:r>
              <a:rPr lang="en-US" sz="2800" b="1" dirty="0" smtClean="0"/>
              <a:t>2. Strong E-Mail</a:t>
            </a:r>
            <a:br>
              <a:rPr lang="en-US" sz="2800" b="1" dirty="0" smtClean="0"/>
            </a:br>
            <a:r>
              <a:rPr lang="en-US" sz="2800" b="1" dirty="0" smtClean="0"/>
              <a:t>3. Camera</a:t>
            </a:r>
            <a:br>
              <a:rPr lang="en-US" sz="2800" b="1" dirty="0" smtClean="0"/>
            </a:br>
            <a:r>
              <a:rPr lang="en-US" sz="2800" b="1" dirty="0" smtClean="0"/>
              <a:t>4. Speaker Phone</a:t>
            </a:r>
            <a:br>
              <a:rPr lang="en-US" sz="2800" b="1" dirty="0" smtClean="0"/>
            </a:br>
            <a:r>
              <a:rPr lang="en-US" sz="2800" b="1" dirty="0" smtClean="0"/>
              <a:t>5. 100,000 Apps</a:t>
            </a:r>
            <a:br>
              <a:rPr lang="en-US" sz="2800" b="1" dirty="0" smtClean="0"/>
            </a:br>
            <a:r>
              <a:rPr lang="en-US" sz="2800" b="1" dirty="0" smtClean="0"/>
              <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A Few Smartphone Features</a:t>
            </a:r>
            <a:endParaRPr lang="en-US" sz="4800" dirty="0"/>
          </a:p>
        </p:txBody>
      </p:sp>
      <p:sp>
        <p:nvSpPr>
          <p:cNvPr id="4" name="Multiply 3"/>
          <p:cNvSpPr/>
          <p:nvPr/>
        </p:nvSpPr>
        <p:spPr>
          <a:xfrm>
            <a:off x="4191000" y="478365"/>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889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4114800" cy="5029200"/>
          </a:xfrm>
        </p:spPr>
        <p:txBody>
          <a:bodyPr anchor="t">
            <a:normAutofit/>
          </a:bodyPr>
          <a:lstStyle/>
          <a:p>
            <a:pPr algn="l">
              <a:lnSpc>
                <a:spcPct val="150000"/>
              </a:lnSpc>
            </a:pPr>
            <a:r>
              <a:rPr lang="en-US" sz="2400" b="1" dirty="0" smtClean="0"/>
              <a:t>1. Text Message (Using Voice)</a:t>
            </a:r>
            <a:br>
              <a:rPr lang="en-US" sz="2400" b="1" dirty="0" smtClean="0"/>
            </a:br>
            <a:r>
              <a:rPr lang="en-US" sz="2400" b="1" dirty="0" smtClean="0"/>
              <a:t>2. Navigation (Using Voice)</a:t>
            </a:r>
            <a:br>
              <a:rPr lang="en-US" sz="2400" b="1" dirty="0" smtClean="0"/>
            </a:br>
            <a:r>
              <a:rPr lang="en-US" sz="2400" b="1" dirty="0" smtClean="0"/>
              <a:t>3. Turn-by-Turn Directions</a:t>
            </a:r>
            <a:br>
              <a:rPr lang="en-US" sz="2400" b="1" dirty="0" smtClean="0"/>
            </a:br>
            <a:r>
              <a:rPr lang="en-US" sz="2400" b="1" dirty="0" smtClean="0"/>
              <a:t>4. Traffic</a:t>
            </a:r>
            <a:br>
              <a:rPr lang="en-US" sz="2400" b="1" dirty="0" smtClean="0"/>
            </a:br>
            <a:r>
              <a:rPr lang="en-US" sz="2400" b="1" dirty="0" smtClean="0"/>
              <a:t>5. E-Mail</a:t>
            </a:r>
            <a:br>
              <a:rPr lang="en-US" sz="2400" b="1" dirty="0" smtClean="0"/>
            </a:br>
            <a:r>
              <a:rPr lang="en-US" sz="2400" b="1" dirty="0" smtClean="0"/>
              <a:t>6. Docs, Calendar, More</a:t>
            </a:r>
            <a:br>
              <a:rPr lang="en-US" sz="2400" b="1" dirty="0" smtClean="0"/>
            </a:br>
            <a:r>
              <a:rPr lang="en-US" sz="2400" b="1" dirty="0" smtClean="0"/>
              <a:t>7. Camera, Pictures, to FB</a:t>
            </a:r>
            <a:br>
              <a:rPr lang="en-US" sz="2400" b="1" dirty="0" smtClean="0"/>
            </a:br>
            <a:r>
              <a:rPr lang="en-US" sz="2400" b="1" dirty="0" smtClean="0"/>
              <a:t>8. Open Table</a:t>
            </a:r>
            <a:br>
              <a:rPr lang="en-US" sz="2400" b="1" dirty="0" smtClean="0"/>
            </a:br>
            <a:r>
              <a:rPr lang="en-US" sz="2400" b="1" dirty="0" smtClean="0"/>
              <a:t>9. Market</a:t>
            </a:r>
            <a:endParaRPr lang="en-US" sz="24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Smartphone Apps Demonstration</a:t>
            </a:r>
            <a:endParaRPr lang="en-US" sz="4800" dirty="0"/>
          </a:p>
        </p:txBody>
      </p:sp>
      <p:sp>
        <p:nvSpPr>
          <p:cNvPr id="4" name="Title 1"/>
          <p:cNvSpPr txBox="1">
            <a:spLocks/>
          </p:cNvSpPr>
          <p:nvPr/>
        </p:nvSpPr>
        <p:spPr>
          <a:xfrm>
            <a:off x="4724400" y="1371600"/>
            <a:ext cx="4114800" cy="4800600"/>
          </a:xfrm>
          <a:prstGeom prst="rect">
            <a:avLst/>
          </a:prstGeom>
        </p:spPr>
        <p:txBody>
          <a:bodyPr vert="horz" lIns="91440" tIns="45720" rIns="91440" bIns="45720" rtlCol="0" anchor="t">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500" b="1" dirty="0" smtClean="0"/>
              <a:t>10. Flashlight</a:t>
            </a:r>
          </a:p>
          <a:p>
            <a:pPr algn="l">
              <a:lnSpc>
                <a:spcPct val="150000"/>
              </a:lnSpc>
            </a:pPr>
            <a:r>
              <a:rPr lang="en-US" sz="2500" b="1" dirty="0" smtClean="0"/>
              <a:t>11. Sky</a:t>
            </a:r>
          </a:p>
          <a:p>
            <a:pPr algn="l">
              <a:lnSpc>
                <a:spcPct val="150000"/>
              </a:lnSpc>
            </a:pPr>
            <a:r>
              <a:rPr lang="en-US" sz="2500" b="1" dirty="0" smtClean="0"/>
              <a:t>12. Decision Making Tools</a:t>
            </a:r>
            <a:br>
              <a:rPr lang="en-US" sz="2500" b="1" dirty="0" smtClean="0"/>
            </a:br>
            <a:r>
              <a:rPr lang="en-US" sz="2500" b="1" dirty="0" smtClean="0"/>
              <a:t>13. </a:t>
            </a:r>
            <a:r>
              <a:rPr lang="en-US" sz="2500" b="1" dirty="0"/>
              <a:t>Piano</a:t>
            </a:r>
          </a:p>
          <a:p>
            <a:pPr algn="l">
              <a:lnSpc>
                <a:spcPct val="150000"/>
              </a:lnSpc>
            </a:pPr>
            <a:r>
              <a:rPr lang="en-US" sz="2500" b="1" dirty="0" smtClean="0"/>
              <a:t>14. Microsoft Tag </a:t>
            </a:r>
          </a:p>
          <a:p>
            <a:pPr algn="l">
              <a:lnSpc>
                <a:spcPct val="150000"/>
              </a:lnSpc>
            </a:pPr>
            <a:r>
              <a:rPr lang="en-US" sz="2500" b="1" dirty="0" smtClean="0"/>
              <a:t>15. Compass</a:t>
            </a:r>
            <a:endParaRPr lang="en-US" sz="2500" b="1" dirty="0"/>
          </a:p>
          <a:p>
            <a:pPr algn="l">
              <a:lnSpc>
                <a:spcPct val="150000"/>
              </a:lnSpc>
            </a:pPr>
            <a:r>
              <a:rPr lang="en-US" sz="2500" b="1" dirty="0" smtClean="0"/>
              <a:t>16. </a:t>
            </a:r>
            <a:r>
              <a:rPr lang="en-US" sz="2500" b="1" dirty="0"/>
              <a:t>Radar Now</a:t>
            </a:r>
          </a:p>
          <a:p>
            <a:pPr algn="l">
              <a:lnSpc>
                <a:spcPct val="150000"/>
              </a:lnSpc>
            </a:pPr>
            <a:r>
              <a:rPr lang="en-US" sz="2500" b="1" dirty="0" smtClean="0"/>
              <a:t>17. </a:t>
            </a:r>
            <a:r>
              <a:rPr lang="en-US" sz="2500" b="1" dirty="0"/>
              <a:t>Connect Wi-Fi</a:t>
            </a:r>
          </a:p>
          <a:p>
            <a:pPr algn="l">
              <a:lnSpc>
                <a:spcPct val="150000"/>
              </a:lnSpc>
            </a:pPr>
            <a:r>
              <a:rPr lang="en-US" sz="2500" b="1" dirty="0" smtClean="0"/>
              <a:t>18. </a:t>
            </a:r>
            <a:r>
              <a:rPr lang="en-US" sz="2500" b="1" dirty="0"/>
              <a:t>Maps</a:t>
            </a:r>
          </a:p>
          <a:p>
            <a:pPr algn="l">
              <a:lnSpc>
                <a:spcPct val="150000"/>
              </a:lnSpc>
            </a:pPr>
            <a:endParaRPr lang="en-US" sz="2800" b="1" dirty="0"/>
          </a:p>
        </p:txBody>
      </p:sp>
      <p:sp>
        <p:nvSpPr>
          <p:cNvPr id="5" name="Multiply 4"/>
          <p:cNvSpPr/>
          <p:nvPr/>
        </p:nvSpPr>
        <p:spPr>
          <a:xfrm>
            <a:off x="6477000" y="38862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6669157" y="4412975"/>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7252252" y="4833731"/>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6473687" y="54102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3276600" y="4071731"/>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222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0365"/>
            <a:ext cx="8229600" cy="5312835"/>
          </a:xfrm>
        </p:spPr>
        <p:txBody>
          <a:bodyPr anchor="t">
            <a:normAutofit fontScale="90000"/>
          </a:bodyPr>
          <a:lstStyle/>
          <a:p>
            <a:pPr algn="l">
              <a:lnSpc>
                <a:spcPct val="150000"/>
              </a:lnSpc>
            </a:pPr>
            <a:r>
              <a:rPr lang="en-US" sz="2800" b="1" dirty="0" smtClean="0"/>
              <a:t>1. Recharger – Office</a:t>
            </a:r>
            <a:br>
              <a:rPr lang="en-US" sz="2800" b="1" dirty="0" smtClean="0"/>
            </a:br>
            <a:r>
              <a:rPr lang="en-US" sz="2800" b="1" dirty="0" smtClean="0"/>
              <a:t>2. Recharger – Home</a:t>
            </a:r>
            <a:br>
              <a:rPr lang="en-US" sz="2800" b="1" dirty="0" smtClean="0"/>
            </a:br>
            <a:r>
              <a:rPr lang="en-US" sz="2800" b="1" dirty="0" smtClean="0"/>
              <a:t>3. Recharger – Car</a:t>
            </a:r>
            <a:br>
              <a:rPr lang="en-US" sz="2800" b="1" dirty="0" smtClean="0"/>
            </a:br>
            <a:r>
              <a:rPr lang="en-US" sz="2800" b="1" dirty="0" smtClean="0"/>
              <a:t>4. Recharger – Luggage</a:t>
            </a:r>
            <a:br>
              <a:rPr lang="en-US" sz="2800" b="1" dirty="0" smtClean="0"/>
            </a:br>
            <a:r>
              <a:rPr lang="en-US" sz="2800" b="1" dirty="0" smtClean="0"/>
              <a:t>5. Ear Piece (Bluetooth)</a:t>
            </a:r>
            <a:br>
              <a:rPr lang="en-US" sz="2800" b="1" dirty="0" smtClean="0"/>
            </a:br>
            <a:r>
              <a:rPr lang="en-US" sz="2800" b="1" dirty="0" smtClean="0"/>
              <a:t>6. Headphones for Office use</a:t>
            </a:r>
            <a:br>
              <a:rPr lang="en-US" sz="2800" b="1" dirty="0" smtClean="0"/>
            </a:br>
            <a:r>
              <a:rPr lang="en-US" sz="2800" b="1" dirty="0" smtClean="0"/>
              <a:t>7. Motorcycle Headphones</a:t>
            </a:r>
            <a:br>
              <a:rPr lang="en-US" sz="2800" b="1" dirty="0" smtClean="0"/>
            </a:br>
            <a:r>
              <a:rPr lang="en-US" sz="2800" b="1" dirty="0" smtClean="0"/>
              <a:t>8. Speakers</a:t>
            </a:r>
            <a:br>
              <a:rPr lang="en-US" sz="2800" b="1" dirty="0" smtClean="0"/>
            </a:br>
            <a:r>
              <a:rPr lang="en-US" sz="2800" b="1" dirty="0" smtClean="0"/>
              <a:t>9. Protective case</a:t>
            </a: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Smartphone Accessories</a:t>
            </a:r>
            <a:endParaRPr lang="en-US" sz="4800" dirty="0"/>
          </a:p>
        </p:txBody>
      </p:sp>
      <p:sp>
        <p:nvSpPr>
          <p:cNvPr id="4" name="Multiply 3"/>
          <p:cNvSpPr/>
          <p:nvPr/>
        </p:nvSpPr>
        <p:spPr>
          <a:xfrm>
            <a:off x="4038600" y="443866"/>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641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chor="t">
            <a:normAutofit/>
          </a:bodyPr>
          <a:lstStyle/>
          <a:p>
            <a:pPr algn="l">
              <a:lnSpc>
                <a:spcPct val="150000"/>
              </a:lnSpc>
            </a:pPr>
            <a:r>
              <a:rPr lang="en-US" sz="2800" b="1" dirty="0" smtClean="0"/>
              <a:t>1. The Task Force has Requested Me…	</a:t>
            </a:r>
            <a:br>
              <a:rPr lang="en-US" sz="2800" b="1" dirty="0" smtClean="0"/>
            </a:br>
            <a:r>
              <a:rPr lang="en-US" sz="2800" b="1" dirty="0" smtClean="0"/>
              <a:t>	</a:t>
            </a:r>
            <a:r>
              <a:rPr lang="en-US" sz="2800" b="1" i="1" dirty="0" smtClean="0"/>
              <a:t>Technology Update</a:t>
            </a:r>
            <a:br>
              <a:rPr lang="en-US" sz="2800" b="1" i="1" dirty="0" smtClean="0"/>
            </a:br>
            <a:r>
              <a:rPr lang="en-US" sz="2800" b="1" i="1" dirty="0" smtClean="0"/>
              <a:t>	Cloud Computing</a:t>
            </a:r>
            <a:br>
              <a:rPr lang="en-US" sz="2800" b="1" i="1" dirty="0" smtClean="0"/>
            </a:br>
            <a:r>
              <a:rPr lang="en-US" sz="2800" b="1" i="1" dirty="0" smtClean="0"/>
              <a:t>2. </a:t>
            </a:r>
            <a:r>
              <a:rPr lang="en-US" sz="2800" b="1" dirty="0" smtClean="0"/>
              <a:t>Overlap…</a:t>
            </a:r>
            <a:br>
              <a:rPr lang="en-US" sz="2800" b="1" dirty="0" smtClean="0"/>
            </a:br>
            <a:r>
              <a:rPr lang="en-US" sz="2800" b="1" dirty="0" smtClean="0"/>
              <a:t>3. I </a:t>
            </a:r>
            <a:r>
              <a:rPr lang="en-US" sz="2800" b="1" dirty="0"/>
              <a:t>will Save the Cloud </a:t>
            </a:r>
            <a:r>
              <a:rPr lang="en-US" sz="2800" b="1" dirty="0" smtClean="0"/>
              <a:t>Stuff…</a:t>
            </a:r>
            <a:br>
              <a:rPr lang="en-US" sz="2800" b="1" dirty="0" smtClean="0"/>
            </a:br>
            <a:r>
              <a:rPr lang="en-US" sz="2800" b="1" dirty="0" smtClean="0"/>
              <a:t>4. Expect A Little Redundancy…</a:t>
            </a:r>
            <a:endParaRPr lang="en-US" sz="2800" b="1" dirty="0"/>
          </a:p>
        </p:txBody>
      </p:sp>
    </p:spTree>
    <p:extLst>
      <p:ext uri="{BB962C8B-B14F-4D97-AF65-F5344CB8AC3E}">
        <p14:creationId xmlns:p14="http://schemas.microsoft.com/office/powerpoint/2010/main" val="295370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1. Start with best provider in Your Locality.</a:t>
            </a:r>
            <a:br>
              <a:rPr lang="en-US" sz="2800" b="1" dirty="0" smtClean="0"/>
            </a:br>
            <a:r>
              <a:rPr lang="en-US" sz="2800" b="1" dirty="0"/>
              <a:t>	</a:t>
            </a:r>
            <a:r>
              <a:rPr lang="en-US" sz="2800" b="1" dirty="0" smtClean="0"/>
              <a:t>AT&amp;T, Sprint, Verizon, T-Mobile</a:t>
            </a:r>
            <a:br>
              <a:rPr lang="en-US" sz="2800" b="1" dirty="0" smtClean="0"/>
            </a:br>
            <a:r>
              <a:rPr lang="en-US" sz="2800" b="1" dirty="0" smtClean="0"/>
              <a:t>2. Chose a 4G option</a:t>
            </a:r>
            <a:br>
              <a:rPr lang="en-US" sz="2800" b="1" dirty="0" smtClean="0"/>
            </a:br>
            <a:r>
              <a:rPr lang="en-US" sz="2800" b="1" dirty="0"/>
              <a:t>	</a:t>
            </a:r>
            <a:r>
              <a:rPr lang="en-US" sz="2800" b="1" dirty="0" smtClean="0"/>
              <a:t>Usually $0 to $200 with contract..</a:t>
            </a:r>
            <a:br>
              <a:rPr lang="en-US" sz="2800" b="1" dirty="0" smtClean="0"/>
            </a:br>
            <a:r>
              <a:rPr lang="en-US" sz="2800" b="1" dirty="0" smtClean="0"/>
              <a:t>3.</a:t>
            </a:r>
            <a:r>
              <a:rPr lang="en-US" sz="2800" dirty="0" smtClean="0"/>
              <a:t> </a:t>
            </a:r>
            <a:r>
              <a:rPr lang="en-US" sz="2800" dirty="0" smtClean="0">
                <a:hlinkClick r:id="rId2"/>
              </a:rPr>
              <a:t>www.Verizon.com</a:t>
            </a:r>
            <a:r>
              <a:rPr lang="en-US" sz="2800" dirty="0" smtClean="0"/>
              <a:t> </a:t>
            </a:r>
            <a:endParaRPr lang="en-US" sz="2800"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Choosing A Smartphone</a:t>
            </a:r>
            <a:endParaRPr lang="en-US" sz="4800" dirty="0"/>
          </a:p>
        </p:txBody>
      </p:sp>
      <p:sp>
        <p:nvSpPr>
          <p:cNvPr id="4" name="Multiply 3"/>
          <p:cNvSpPr/>
          <p:nvPr/>
        </p:nvSpPr>
        <p:spPr>
          <a:xfrm>
            <a:off x="3962400" y="443866"/>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483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1. Converts Smart phone into a 5 user Wireless Router </a:t>
            </a:r>
            <a:br>
              <a:rPr lang="en-US" sz="2800" b="1" dirty="0" smtClean="0"/>
            </a:br>
            <a:r>
              <a:rPr lang="en-US" sz="2800" b="1" dirty="0" smtClean="0"/>
              <a:t>2. Some Smartphones can do this themselves, but because battery life is big issue, MiFi is essential</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MiFi</a:t>
            </a:r>
            <a:endParaRPr lang="en-US" sz="4800" dirty="0"/>
          </a:p>
        </p:txBody>
      </p:sp>
      <p:pic>
        <p:nvPicPr>
          <p:cNvPr id="6146" name="Picture 2" descr="http://upload.wikimedia.org/wikipedia/commons/thumb/3/3d/MiFi2372.jpg/390px-MiFi23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918" y="3810000"/>
            <a:ext cx="4212122" cy="2581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40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fontScale="90000"/>
          </a:bodyPr>
          <a:lstStyle/>
          <a:p>
            <a:pPr algn="l">
              <a:lnSpc>
                <a:spcPct val="150000"/>
              </a:lnSpc>
            </a:pPr>
            <a:r>
              <a:rPr lang="en-US" sz="2800" b="1" dirty="0" smtClean="0"/>
              <a:t>1. 2001 - Microsoft introduced first tablet</a:t>
            </a:r>
            <a:br>
              <a:rPr lang="en-US" sz="2800" b="1" dirty="0" smtClean="0"/>
            </a:br>
            <a:r>
              <a:rPr lang="en-US" sz="2800" b="1" dirty="0"/>
              <a:t>	</a:t>
            </a:r>
            <a:r>
              <a:rPr lang="en-US" sz="2800" b="1" dirty="0" smtClean="0"/>
              <a:t>Laptop with touchscreen</a:t>
            </a:r>
            <a:br>
              <a:rPr lang="en-US" sz="2800" b="1" dirty="0" smtClean="0"/>
            </a:br>
            <a:r>
              <a:rPr lang="en-US" sz="2800" b="1" dirty="0" smtClean="0"/>
              <a:t>	Still had to boot up</a:t>
            </a:r>
            <a:br>
              <a:rPr lang="en-US" sz="2800" b="1" dirty="0" smtClean="0"/>
            </a:br>
            <a:r>
              <a:rPr lang="en-US" sz="2800" b="1" dirty="0" smtClean="0"/>
              <a:t>2. Jan 2010 – Apple iPad</a:t>
            </a:r>
            <a:br>
              <a:rPr lang="en-US" sz="2800" b="1" dirty="0" smtClean="0"/>
            </a:br>
            <a:r>
              <a:rPr lang="en-US" sz="2800" b="1" dirty="0"/>
              <a:t>	</a:t>
            </a:r>
            <a:r>
              <a:rPr lang="en-US" sz="2800" b="1" dirty="0" smtClean="0"/>
              <a:t>Basically a big iPhone, without the phone</a:t>
            </a:r>
            <a:br>
              <a:rPr lang="en-US" sz="2800" b="1" dirty="0" smtClean="0"/>
            </a:br>
            <a:r>
              <a:rPr lang="en-US" sz="2800" b="1" dirty="0" smtClean="0"/>
              <a:t>	Easier to read</a:t>
            </a:r>
            <a:br>
              <a:rPr lang="en-US" sz="2800" b="1" dirty="0" smtClean="0"/>
            </a:br>
            <a:r>
              <a:rPr lang="en-US" sz="2800" b="1" dirty="0" smtClean="0"/>
              <a:t>	No monthly subscriptions cost *</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Tablets</a:t>
            </a:r>
            <a:endParaRPr lang="en-US" sz="4800" dirty="0"/>
          </a:p>
        </p:txBody>
      </p:sp>
    </p:spTree>
    <p:extLst>
      <p:ext uri="{BB962C8B-B14F-4D97-AF65-F5344CB8AC3E}">
        <p14:creationId xmlns:p14="http://schemas.microsoft.com/office/powerpoint/2010/main" val="93558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Tablets</a:t>
            </a:r>
            <a:endParaRPr lang="en-US" sz="48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52600" y="1240365"/>
            <a:ext cx="5562600" cy="5160435"/>
          </a:xfrm>
          <a:prstGeom prst="rect">
            <a:avLst/>
          </a:prstGeom>
          <a:ln>
            <a:solidFill>
              <a:sysClr val="windowText" lastClr="000000"/>
            </a:solidFill>
          </a:ln>
          <a:effectLst>
            <a:outerShdw blurRad="292100" dist="139700" dir="2700000" algn="tl" rotWithShape="0">
              <a:srgbClr val="333333">
                <a:alpha val="65000"/>
              </a:srgbClr>
            </a:outerShdw>
          </a:effectLst>
        </p:spPr>
      </p:pic>
      <p:sp>
        <p:nvSpPr>
          <p:cNvPr id="6" name="TextBox 5"/>
          <p:cNvSpPr txBox="1"/>
          <p:nvPr/>
        </p:nvSpPr>
        <p:spPr>
          <a:xfrm>
            <a:off x="7543800" y="409368"/>
            <a:ext cx="1295400" cy="369332"/>
          </a:xfrm>
          <a:prstGeom prst="rect">
            <a:avLst/>
          </a:prstGeom>
          <a:noFill/>
        </p:spPr>
        <p:txBody>
          <a:bodyPr wrap="square" rtlCol="0">
            <a:spAutoFit/>
          </a:bodyPr>
          <a:lstStyle/>
          <a:p>
            <a:pPr algn="r"/>
            <a:r>
              <a:rPr lang="en-US" dirty="0" smtClean="0"/>
              <a:t>Page 6</a:t>
            </a:r>
            <a:endParaRPr lang="en-US" dirty="0"/>
          </a:p>
        </p:txBody>
      </p:sp>
    </p:spTree>
    <p:extLst>
      <p:ext uri="{BB962C8B-B14F-4D97-AF65-F5344CB8AC3E}">
        <p14:creationId xmlns:p14="http://schemas.microsoft.com/office/powerpoint/2010/main" val="1842347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Tablet Operating Systems</a:t>
            </a:r>
            <a:endParaRPr lang="en-US"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517109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ile:N800 frontside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200400"/>
            <a:ext cx="4193540" cy="3023235"/>
          </a:xfrm>
          <a:prstGeom prst="rect">
            <a:avLst/>
          </a:prstGeom>
          <a:ln>
            <a:noFill/>
          </a:ln>
          <a:effectLst>
            <a:outerShdw blurRad="292100" dist="139700" dir="2700000" algn="tl" rotWithShape="0">
              <a:srgbClr val="333333">
                <a:alpha val="65000"/>
              </a:srgbClr>
            </a:outerShdw>
          </a:effectLst>
        </p:spPr>
      </p:pic>
      <p:sp>
        <p:nvSpPr>
          <p:cNvPr id="5" name="Multiply 4"/>
          <p:cNvSpPr/>
          <p:nvPr/>
        </p:nvSpPr>
        <p:spPr>
          <a:xfrm>
            <a:off x="4038600" y="484991"/>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81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1. Wi-Fi </a:t>
            </a:r>
            <a:r>
              <a:rPr lang="en-US" sz="2800" b="1" dirty="0" err="1" smtClean="0"/>
              <a:t>vs</a:t>
            </a:r>
            <a:r>
              <a:rPr lang="en-US" sz="2800" b="1" dirty="0" smtClean="0"/>
              <a:t> 3G </a:t>
            </a:r>
            <a:r>
              <a:rPr lang="en-US" sz="2800" b="1" dirty="0" err="1" smtClean="0"/>
              <a:t>vs</a:t>
            </a:r>
            <a:r>
              <a:rPr lang="en-US" sz="2800" b="1" dirty="0" smtClean="0"/>
              <a:t> 4G</a:t>
            </a:r>
            <a:br>
              <a:rPr lang="en-US" sz="2800" b="1" dirty="0" smtClean="0"/>
            </a:br>
            <a:r>
              <a:rPr lang="en-US" sz="2800" b="1" dirty="0" smtClean="0"/>
              <a:t>2. Two cameras</a:t>
            </a:r>
            <a:br>
              <a:rPr lang="en-US" sz="2800" b="1" dirty="0" smtClean="0"/>
            </a:br>
            <a:r>
              <a:rPr lang="en-US" sz="2800" b="1" dirty="0" smtClean="0"/>
              <a:t>3. Apps</a:t>
            </a:r>
            <a:br>
              <a:rPr lang="en-US" sz="2800" b="1" dirty="0" smtClean="0"/>
            </a:br>
            <a:r>
              <a:rPr lang="en-US" sz="2800" b="1" dirty="0" smtClean="0"/>
              <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A Few Tablet Features</a:t>
            </a:r>
            <a:endParaRPr lang="en-US" sz="4800" dirty="0"/>
          </a:p>
        </p:txBody>
      </p:sp>
      <p:sp>
        <p:nvSpPr>
          <p:cNvPr id="4" name="Multiply 3"/>
          <p:cNvSpPr/>
          <p:nvPr/>
        </p:nvSpPr>
        <p:spPr>
          <a:xfrm>
            <a:off x="4191000" y="465113"/>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540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772"/>
            <a:ext cx="3962400" cy="5029200"/>
          </a:xfrm>
        </p:spPr>
        <p:txBody>
          <a:bodyPr anchor="t">
            <a:normAutofit fontScale="90000"/>
          </a:bodyPr>
          <a:lstStyle/>
          <a:p>
            <a:pPr algn="l">
              <a:lnSpc>
                <a:spcPct val="150000"/>
              </a:lnSpc>
            </a:pPr>
            <a:r>
              <a:rPr lang="en-US" sz="2700" b="1" dirty="0" smtClean="0"/>
              <a:t>1. Safari Browser</a:t>
            </a:r>
            <a:br>
              <a:rPr lang="en-US" sz="2700" b="1" dirty="0" smtClean="0"/>
            </a:br>
            <a:r>
              <a:rPr lang="en-US" sz="2700" b="1" dirty="0" smtClean="0"/>
              <a:t>2. Keyboard</a:t>
            </a:r>
            <a:br>
              <a:rPr lang="en-US" sz="2700" b="1" dirty="0" smtClean="0"/>
            </a:br>
            <a:r>
              <a:rPr lang="en-US" sz="2700" b="1" dirty="0" smtClean="0"/>
              <a:t>3. Camera</a:t>
            </a:r>
            <a:br>
              <a:rPr lang="en-US" sz="2700" b="1" dirty="0" smtClean="0"/>
            </a:br>
            <a:r>
              <a:rPr lang="en-US" sz="2700" b="1" dirty="0" smtClean="0"/>
              <a:t>4. Pictures (pinch, tap)</a:t>
            </a:r>
            <a:br>
              <a:rPr lang="en-US" sz="2700" b="1" dirty="0" smtClean="0"/>
            </a:br>
            <a:r>
              <a:rPr lang="en-US" sz="2700" b="1" dirty="0" smtClean="0"/>
              <a:t>5. </a:t>
            </a:r>
            <a:r>
              <a:rPr lang="en-US" sz="2700" b="1" dirty="0" err="1" smtClean="0"/>
              <a:t>Photobooth</a:t>
            </a:r>
            <a:r>
              <a:rPr lang="en-US" sz="2700" b="1" dirty="0" smtClean="0"/>
              <a:t/>
            </a:r>
            <a:br>
              <a:rPr lang="en-US" sz="2700" b="1" dirty="0" smtClean="0"/>
            </a:br>
            <a:r>
              <a:rPr lang="en-US" sz="2700" b="1" dirty="0" smtClean="0"/>
              <a:t>6. Video</a:t>
            </a:r>
            <a:br>
              <a:rPr lang="en-US" sz="2700" b="1" dirty="0" smtClean="0"/>
            </a:br>
            <a:r>
              <a:rPr lang="en-US" sz="2700" b="1" dirty="0" smtClean="0"/>
              <a:t>7. Notebook</a:t>
            </a:r>
            <a:br>
              <a:rPr lang="en-US" sz="2700" b="1" dirty="0" smtClean="0"/>
            </a:br>
            <a:r>
              <a:rPr lang="en-US" sz="2700" b="1" dirty="0" smtClean="0"/>
              <a:t>8. Maps (Peek behind)</a:t>
            </a: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Tablet Demonstration</a:t>
            </a:r>
            <a:endParaRPr lang="en-US" sz="4800" dirty="0"/>
          </a:p>
        </p:txBody>
      </p:sp>
      <p:sp>
        <p:nvSpPr>
          <p:cNvPr id="4" name="Title 1"/>
          <p:cNvSpPr txBox="1">
            <a:spLocks/>
          </p:cNvSpPr>
          <p:nvPr/>
        </p:nvSpPr>
        <p:spPr>
          <a:xfrm>
            <a:off x="4800600" y="1447800"/>
            <a:ext cx="3962400" cy="4191000"/>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400" b="1" dirty="0" smtClean="0"/>
              <a:t>9. YouTube</a:t>
            </a:r>
          </a:p>
          <a:p>
            <a:pPr algn="l">
              <a:lnSpc>
                <a:spcPct val="150000"/>
              </a:lnSpc>
            </a:pPr>
            <a:r>
              <a:rPr lang="en-US" sz="2400" b="1" dirty="0" smtClean="0"/>
              <a:t>10. GoToMyPC</a:t>
            </a:r>
          </a:p>
          <a:p>
            <a:pPr algn="l">
              <a:lnSpc>
                <a:spcPct val="150000"/>
              </a:lnSpc>
            </a:pPr>
            <a:r>
              <a:rPr lang="en-US" sz="2400" b="1" dirty="0" smtClean="0"/>
              <a:t>11. </a:t>
            </a:r>
            <a:r>
              <a:rPr lang="en-US" sz="2400" b="1" dirty="0" err="1" smtClean="0"/>
              <a:t>iBooks</a:t>
            </a:r>
            <a:endParaRPr lang="en-US" sz="2400" b="1" dirty="0" smtClean="0"/>
          </a:p>
          <a:p>
            <a:pPr algn="l">
              <a:lnSpc>
                <a:spcPct val="150000"/>
              </a:lnSpc>
            </a:pPr>
            <a:r>
              <a:rPr lang="en-US" sz="2400" b="1" dirty="0" smtClean="0"/>
              <a:t>12. Skype</a:t>
            </a:r>
          </a:p>
          <a:p>
            <a:pPr algn="l">
              <a:lnSpc>
                <a:spcPct val="150000"/>
              </a:lnSpc>
            </a:pPr>
            <a:r>
              <a:rPr lang="en-US" sz="2400" b="1" dirty="0" smtClean="0"/>
              <a:t>13. Angry Birds</a:t>
            </a:r>
          </a:p>
          <a:p>
            <a:pPr algn="l">
              <a:lnSpc>
                <a:spcPct val="150000"/>
              </a:lnSpc>
            </a:pPr>
            <a:r>
              <a:rPr lang="en-US" sz="2400" b="1" dirty="0" smtClean="0"/>
              <a:t>14. Fruit Ninja</a:t>
            </a:r>
          </a:p>
          <a:p>
            <a:pPr algn="l">
              <a:lnSpc>
                <a:spcPct val="150000"/>
              </a:lnSpc>
            </a:pPr>
            <a:r>
              <a:rPr lang="en-US" sz="2400" b="1" dirty="0" smtClean="0"/>
              <a:t>15. Apps</a:t>
            </a:r>
            <a:endParaRPr lang="en-US" sz="2400" b="1" dirty="0"/>
          </a:p>
        </p:txBody>
      </p:sp>
      <p:sp>
        <p:nvSpPr>
          <p:cNvPr id="6" name="Multiply 5"/>
          <p:cNvSpPr/>
          <p:nvPr/>
        </p:nvSpPr>
        <p:spPr>
          <a:xfrm>
            <a:off x="7162800" y="19050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6400800" y="3024809"/>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7315200" y="3563179"/>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6934200" y="3944179"/>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7232374" y="45720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039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4572000"/>
          </a:xfrm>
        </p:spPr>
        <p:txBody>
          <a:bodyPr anchor="t">
            <a:normAutofit/>
          </a:bodyPr>
          <a:lstStyle/>
          <a:p>
            <a:pPr algn="l">
              <a:lnSpc>
                <a:spcPct val="150000"/>
              </a:lnSpc>
            </a:pPr>
            <a:r>
              <a:rPr lang="en-US" sz="2800" b="1" dirty="0" smtClean="0"/>
              <a:t>1. Well over 100,000 apps</a:t>
            </a:r>
            <a:br>
              <a:rPr lang="en-US" sz="2800" b="1" dirty="0" smtClean="0"/>
            </a:br>
            <a:r>
              <a:rPr lang="en-US" sz="2800" b="1" dirty="0" smtClean="0"/>
              <a:t>2. Free or Nearly Free</a:t>
            </a:r>
            <a:br>
              <a:rPr lang="en-US" sz="2800" b="1" dirty="0" smtClean="0"/>
            </a:br>
            <a:endParaRPr lang="en-US" sz="2800" b="1" dirty="0"/>
          </a:p>
        </p:txBody>
      </p:sp>
      <p:sp>
        <p:nvSpPr>
          <p:cNvPr id="3" name="Rectangle 2"/>
          <p:cNvSpPr/>
          <p:nvPr/>
        </p:nvSpPr>
        <p:spPr>
          <a:xfrm>
            <a:off x="0" y="409368"/>
            <a:ext cx="9144000" cy="1323439"/>
          </a:xfrm>
          <a:prstGeom prst="rect">
            <a:avLst/>
          </a:prstGeom>
        </p:spPr>
        <p:txBody>
          <a:bodyPr wrap="square">
            <a:spAutoFit/>
          </a:bodyPr>
          <a:lstStyle/>
          <a:p>
            <a:pPr algn="ctr"/>
            <a:r>
              <a:rPr lang="en-US" sz="4800" b="1" dirty="0" smtClean="0"/>
              <a:t>Apps for </a:t>
            </a:r>
          </a:p>
          <a:p>
            <a:pPr algn="ctr"/>
            <a:r>
              <a:rPr lang="en-US" sz="3200" b="1" dirty="0" smtClean="0"/>
              <a:t>Smartphones and Tablets</a:t>
            </a:r>
            <a:endParaRPr lang="en-US" sz="3200" dirty="0"/>
          </a:p>
        </p:txBody>
      </p:sp>
      <p:sp>
        <p:nvSpPr>
          <p:cNvPr id="4" name="Multiply 3"/>
          <p:cNvSpPr/>
          <p:nvPr/>
        </p:nvSpPr>
        <p:spPr>
          <a:xfrm>
            <a:off x="4191000" y="475629"/>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088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Windows Operating Systems</a:t>
            </a:r>
            <a:endParaRPr lang="en-US" sz="4800" dirty="0"/>
          </a:p>
        </p:txBody>
      </p:sp>
      <p:pic>
        <p:nvPicPr>
          <p:cNvPr id="5" name="Picture 4"/>
          <p:cNvPicPr/>
          <p:nvPr/>
        </p:nvPicPr>
        <p:blipFill>
          <a:blip r:embed="rId2"/>
          <a:stretch>
            <a:fillRect/>
          </a:stretch>
        </p:blipFill>
        <p:spPr>
          <a:xfrm>
            <a:off x="2133600" y="1359258"/>
            <a:ext cx="4519413" cy="3671552"/>
          </a:xfrm>
          <a:prstGeom prst="rect">
            <a:avLst/>
          </a:prstGeom>
        </p:spPr>
      </p:pic>
      <p:sp>
        <p:nvSpPr>
          <p:cNvPr id="4" name="Rectangle 3"/>
          <p:cNvSpPr/>
          <p:nvPr/>
        </p:nvSpPr>
        <p:spPr>
          <a:xfrm>
            <a:off x="609600" y="5181600"/>
            <a:ext cx="8077200" cy="923330"/>
          </a:xfrm>
          <a:prstGeom prst="rect">
            <a:avLst/>
          </a:prstGeom>
        </p:spPr>
        <p:txBody>
          <a:bodyPr wrap="square">
            <a:spAutoFit/>
          </a:bodyPr>
          <a:lstStyle/>
          <a:p>
            <a:r>
              <a:rPr lang="en-US" u="sng" dirty="0" smtClean="0">
                <a:hlinkClick r:id="rId3"/>
              </a:rPr>
              <a:t>Windows 7 is More </a:t>
            </a:r>
            <a:r>
              <a:rPr lang="en-US" u="sng" dirty="0">
                <a:hlinkClick r:id="rId3"/>
              </a:rPr>
              <a:t>secure</a:t>
            </a:r>
            <a:endParaRPr lang="en-US" dirty="0"/>
          </a:p>
          <a:p>
            <a:r>
              <a:rPr lang="en-US" u="sng" dirty="0">
                <a:hlinkClick r:id="rId4"/>
              </a:rPr>
              <a:t>Ram supported</a:t>
            </a:r>
            <a:r>
              <a:rPr lang="en-US" dirty="0"/>
              <a:t>: 4GBs, 128GBs, 192GBs for XP, Vista and 7 (64 bit).</a:t>
            </a:r>
          </a:p>
          <a:p>
            <a:r>
              <a:rPr lang="en-US" dirty="0"/>
              <a:t>Processors Supported: 1, 64, 256 for XP, Vista and 7, respectively.</a:t>
            </a:r>
          </a:p>
        </p:txBody>
      </p:sp>
      <p:sp>
        <p:nvSpPr>
          <p:cNvPr id="6" name="TextBox 5"/>
          <p:cNvSpPr txBox="1"/>
          <p:nvPr/>
        </p:nvSpPr>
        <p:spPr>
          <a:xfrm>
            <a:off x="6729213" y="2221468"/>
            <a:ext cx="1728987" cy="369332"/>
          </a:xfrm>
          <a:prstGeom prst="rect">
            <a:avLst/>
          </a:prstGeom>
          <a:noFill/>
        </p:spPr>
        <p:txBody>
          <a:bodyPr wrap="square" rtlCol="0">
            <a:spAutoFit/>
          </a:bodyPr>
          <a:lstStyle/>
          <a:p>
            <a:pPr algn="r"/>
            <a:r>
              <a:rPr lang="en-US" b="1" dirty="0" smtClean="0"/>
              <a:t>Apple 6+%</a:t>
            </a:r>
            <a:endParaRPr lang="en-US" b="1" dirty="0"/>
          </a:p>
        </p:txBody>
      </p:sp>
      <p:sp>
        <p:nvSpPr>
          <p:cNvPr id="7" name="TextBox 6"/>
          <p:cNvSpPr txBox="1"/>
          <p:nvPr/>
        </p:nvSpPr>
        <p:spPr>
          <a:xfrm>
            <a:off x="7593706" y="152400"/>
            <a:ext cx="1245494" cy="381000"/>
          </a:xfrm>
          <a:prstGeom prst="rect">
            <a:avLst/>
          </a:prstGeom>
          <a:noFill/>
        </p:spPr>
        <p:txBody>
          <a:bodyPr wrap="square" rtlCol="0">
            <a:spAutoFit/>
          </a:bodyPr>
          <a:lstStyle/>
          <a:p>
            <a:pPr algn="r"/>
            <a:r>
              <a:rPr lang="en-US" dirty="0" smtClean="0"/>
              <a:t>Page 12</a:t>
            </a:r>
            <a:endParaRPr lang="en-US" dirty="0"/>
          </a:p>
        </p:txBody>
      </p:sp>
    </p:spTree>
    <p:extLst>
      <p:ext uri="{BB962C8B-B14F-4D97-AF65-F5344CB8AC3E}">
        <p14:creationId xmlns:p14="http://schemas.microsoft.com/office/powerpoint/2010/main" val="2723325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14267"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descr="http://www.kofax.com/journal/wp-content/uploads/2009/04/gt_s80_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263" y="3048000"/>
            <a:ext cx="3192695" cy="3571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011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1. Works like a bar code</a:t>
            </a:r>
            <a:br>
              <a:rPr lang="en-US" sz="2800" b="1" dirty="0" smtClean="0"/>
            </a:br>
            <a:r>
              <a:rPr lang="en-US" sz="2800" b="1" dirty="0" smtClean="0"/>
              <a:t>2. Make your own Tag(s) for free</a:t>
            </a:r>
            <a:br>
              <a:rPr lang="en-US" sz="2800" b="1" dirty="0" smtClean="0"/>
            </a:br>
            <a:r>
              <a:rPr lang="en-US" sz="2800" b="1" dirty="0" smtClean="0"/>
              <a:t>3. Links to your web site</a:t>
            </a:r>
            <a:br>
              <a:rPr lang="en-US" sz="2800" b="1" dirty="0" smtClean="0"/>
            </a:br>
            <a:r>
              <a:rPr lang="en-US" sz="2800" b="1" dirty="0"/>
              <a:t>	</a:t>
            </a:r>
            <a:r>
              <a:rPr lang="en-US" sz="2800" b="1" dirty="0" smtClean="0"/>
              <a:t>or to a web page designed for cell phones</a:t>
            </a:r>
            <a:br>
              <a:rPr lang="en-US" sz="2800" b="1" dirty="0" smtClean="0"/>
            </a:br>
            <a:r>
              <a:rPr lang="en-US" sz="2800" b="1" dirty="0" smtClean="0"/>
              <a:t>4. See GSCPA tag in action</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Microsoft Tags</a:t>
            </a:r>
            <a:endParaRPr lang="en-US" sz="4800" dirty="0"/>
          </a:p>
        </p:txBody>
      </p:sp>
    </p:spTree>
    <p:extLst>
      <p:ext uri="{BB962C8B-B14F-4D97-AF65-F5344CB8AC3E}">
        <p14:creationId xmlns:p14="http://schemas.microsoft.com/office/powerpoint/2010/main" val="3392523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086600" cy="3156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ultiply 2"/>
          <p:cNvSpPr/>
          <p:nvPr/>
        </p:nvSpPr>
        <p:spPr>
          <a:xfrm>
            <a:off x="3682448" y="1807054"/>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727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10257"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http://www.mangalorelink.com/cyberplus/wp-content/uploads/VGA-Port.JPG"/>
          <p:cNvSpPr>
            <a:spLocks noChangeAspect="1" noChangeArrowheads="1"/>
          </p:cNvSpPr>
          <p:nvPr/>
        </p:nvSpPr>
        <p:spPr bwMode="auto">
          <a:xfrm>
            <a:off x="155575" y="-1203325"/>
            <a:ext cx="3771900" cy="2514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mangalorelink.com/cyberplus/wp-content/uploads/VGA-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66" y="4085484"/>
            <a:ext cx="2156272" cy="1437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www.all-cable-types.info/wp-content/uploads/Dvi-port-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130" y="3962401"/>
            <a:ext cx="2279989"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www.tekserve.com/images/rentals/dv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264" y="4085484"/>
            <a:ext cx="2457328" cy="1058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5943600"/>
            <a:ext cx="4800600" cy="954107"/>
          </a:xfrm>
          <a:prstGeom prst="rect">
            <a:avLst/>
          </a:prstGeom>
          <a:noFill/>
        </p:spPr>
        <p:txBody>
          <a:bodyPr wrap="square" rtlCol="0">
            <a:spAutoFit/>
          </a:bodyPr>
          <a:lstStyle/>
          <a:p>
            <a:r>
              <a:rPr lang="en-US" sz="2800" b="1" dirty="0" smtClean="0"/>
              <a:t>Field Monitor Pro</a:t>
            </a:r>
          </a:p>
          <a:p>
            <a:endParaRPr lang="en-US" sz="2800" b="1" dirty="0"/>
          </a:p>
        </p:txBody>
      </p:sp>
    </p:spTree>
    <p:extLst>
      <p:ext uri="{BB962C8B-B14F-4D97-AF65-F5344CB8AC3E}">
        <p14:creationId xmlns:p14="http://schemas.microsoft.com/office/powerpoint/2010/main" val="3836543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7237"/>
            <a:ext cx="6934200" cy="6179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893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776154"/>
            <a:ext cx="7482045" cy="2957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ultiply 2"/>
          <p:cNvSpPr/>
          <p:nvPr/>
        </p:nvSpPr>
        <p:spPr>
          <a:xfrm>
            <a:off x="3588621" y="12954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61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0074"/>
            <a:ext cx="7872413" cy="282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ultiply 2"/>
          <p:cNvSpPr/>
          <p:nvPr/>
        </p:nvSpPr>
        <p:spPr>
          <a:xfrm>
            <a:off x="3594963" y="7620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138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153400" cy="5816977"/>
          </a:xfrm>
          <a:prstGeom prst="rect">
            <a:avLst/>
          </a:prstGeom>
        </p:spPr>
        <p:txBody>
          <a:bodyPr wrap="square">
            <a:spAutoFit/>
          </a:bodyPr>
          <a:lstStyle/>
          <a:p>
            <a:pPr algn="ctr"/>
            <a:r>
              <a:rPr lang="en-US" sz="2400" b="1" dirty="0"/>
              <a:t>New Accounting Software Solutions Gain Traction</a:t>
            </a:r>
            <a:r>
              <a:rPr lang="en-US" sz="2400" b="1" dirty="0" smtClean="0"/>
              <a:t>:</a:t>
            </a:r>
            <a:br>
              <a:rPr lang="en-US" sz="2400" b="1" dirty="0" smtClean="0"/>
            </a:br>
            <a:r>
              <a:rPr lang="en-US" sz="2400" b="1" dirty="0" smtClean="0"/>
              <a:t>(Cloud Solutions)</a:t>
            </a:r>
            <a:endParaRPr lang="en-US" sz="2400" b="1" dirty="0"/>
          </a:p>
          <a:p>
            <a:r>
              <a:rPr lang="en-US" dirty="0"/>
              <a:t> </a:t>
            </a:r>
          </a:p>
          <a:p>
            <a:pPr lvl="1"/>
            <a:r>
              <a:rPr lang="en-US" b="1" dirty="0"/>
              <a:t>ZOHO Books</a:t>
            </a:r>
            <a:r>
              <a:rPr lang="en-US" dirty="0"/>
              <a:t> - Online accounting solution, $24.95 per month, multi-currency, share and delegate workflow, dashboards, recurring invoices, thank you notes. </a:t>
            </a:r>
            <a:r>
              <a:rPr lang="en-US" u="sng" dirty="0">
                <a:hlinkClick r:id="rId2"/>
              </a:rPr>
              <a:t>http://www.zoho.com/books/</a:t>
            </a:r>
            <a:r>
              <a:rPr lang="en-US" dirty="0"/>
              <a:t> </a:t>
            </a:r>
          </a:p>
          <a:p>
            <a:r>
              <a:rPr lang="en-US" dirty="0"/>
              <a:t> </a:t>
            </a:r>
          </a:p>
          <a:p>
            <a:pPr lvl="1"/>
            <a:r>
              <a:rPr lang="en-US" b="1" dirty="0"/>
              <a:t>Outright</a:t>
            </a:r>
            <a:r>
              <a:rPr lang="en-US" dirty="0"/>
              <a:t> – Cloud based solution that eliminates data input by grabbing revenue and expense transactions from your bank statements, credit card statements, scanned in receipts and your </a:t>
            </a:r>
            <a:r>
              <a:rPr lang="en-US" dirty="0" err="1"/>
              <a:t>Paypal</a:t>
            </a:r>
            <a:r>
              <a:rPr lang="en-US" dirty="0"/>
              <a:t> account. $24.95 per month. </a:t>
            </a:r>
            <a:r>
              <a:rPr lang="en-US" u="sng" dirty="0">
                <a:hlinkClick r:id="rId3"/>
              </a:rPr>
              <a:t>http://outright.com/</a:t>
            </a:r>
            <a:r>
              <a:rPr lang="en-US" dirty="0"/>
              <a:t> </a:t>
            </a:r>
          </a:p>
          <a:p>
            <a:r>
              <a:rPr lang="en-US" dirty="0"/>
              <a:t> </a:t>
            </a:r>
          </a:p>
          <a:p>
            <a:pPr lvl="1"/>
            <a:r>
              <a:rPr lang="en-US" b="1" dirty="0" err="1"/>
              <a:t>Xero</a:t>
            </a:r>
            <a:r>
              <a:rPr lang="en-US" dirty="0"/>
              <a:t> – Google’s </a:t>
            </a:r>
            <a:r>
              <a:rPr lang="en-US" dirty="0" err="1"/>
              <a:t>Xero</a:t>
            </a:r>
            <a:r>
              <a:rPr lang="en-US" dirty="0"/>
              <a:t> is online accounting priced at $19 per month, includes inventory, payroll and invoicing solutions along with fixed asset depreciation, contact management, multi-currency, dashboard reporting workflow and electronic banking. </a:t>
            </a:r>
            <a:r>
              <a:rPr lang="en-US" u="sng" dirty="0">
                <a:hlinkClick r:id="rId4"/>
              </a:rPr>
              <a:t>http://www.xero.com/</a:t>
            </a:r>
            <a:r>
              <a:rPr lang="en-US" dirty="0"/>
              <a:t> </a:t>
            </a:r>
          </a:p>
          <a:p>
            <a:r>
              <a:rPr lang="en-US" dirty="0"/>
              <a:t> </a:t>
            </a:r>
          </a:p>
          <a:p>
            <a:pPr lvl="1"/>
            <a:r>
              <a:rPr lang="en-US" b="1" dirty="0" err="1"/>
              <a:t>FreshBooks</a:t>
            </a:r>
            <a:r>
              <a:rPr lang="en-US" dirty="0"/>
              <a:t> – Bevy of modules including time tracking, estimating and staff management, cloud based solution priced starting at free to $40 per month. </a:t>
            </a:r>
            <a:r>
              <a:rPr lang="en-US" u="sng" dirty="0">
                <a:hlinkClick r:id="rId5"/>
              </a:rPr>
              <a:t>http://www.freshbooks.com/</a:t>
            </a:r>
            <a:r>
              <a:rPr lang="en-US" dirty="0"/>
              <a:t> </a:t>
            </a:r>
          </a:p>
        </p:txBody>
      </p:sp>
    </p:spTree>
    <p:extLst>
      <p:ext uri="{BB962C8B-B14F-4D97-AF65-F5344CB8AC3E}">
        <p14:creationId xmlns:p14="http://schemas.microsoft.com/office/powerpoint/2010/main" val="2691100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458200" cy="4154984"/>
          </a:xfrm>
          <a:prstGeom prst="rect">
            <a:avLst/>
          </a:prstGeom>
        </p:spPr>
        <p:txBody>
          <a:bodyPr wrap="square">
            <a:spAutoFit/>
          </a:bodyPr>
          <a:lstStyle/>
          <a:p>
            <a:pPr lvl="0"/>
            <a:r>
              <a:rPr lang="en-US" sz="2400" b="1" u="sng" dirty="0">
                <a:hlinkClick r:id="rId2"/>
              </a:rPr>
              <a:t>52% of CPA Firms are now Paperless</a:t>
            </a:r>
            <a:r>
              <a:rPr lang="en-US" sz="2400" b="1" dirty="0"/>
              <a:t> </a:t>
            </a:r>
          </a:p>
          <a:p>
            <a:pPr lvl="1"/>
            <a:r>
              <a:rPr lang="en-US" sz="2400" b="1" dirty="0"/>
              <a:t>If we took all of the information and store it in books, we could cover the entire area of the United States or China in 13 layers of books. – Dr. Milton Hilbert.</a:t>
            </a:r>
          </a:p>
          <a:p>
            <a:pPr lvl="1"/>
            <a:r>
              <a:rPr lang="en-US" sz="2400" b="1" dirty="0"/>
              <a:t>Key paperless solutions used by CPAs include:</a:t>
            </a:r>
          </a:p>
          <a:p>
            <a:pPr lvl="2"/>
            <a:r>
              <a:rPr lang="en-US" sz="2400" b="1" dirty="0"/>
              <a:t>CCH, a Wolters Kluwer business </a:t>
            </a:r>
          </a:p>
          <a:p>
            <a:pPr lvl="2"/>
            <a:r>
              <a:rPr lang="en-US" sz="2400" b="1" dirty="0"/>
              <a:t>Concur Technologies</a:t>
            </a:r>
          </a:p>
          <a:p>
            <a:pPr lvl="2"/>
            <a:r>
              <a:rPr lang="en-US" sz="2400" b="1" dirty="0" err="1"/>
              <a:t>Doc.It</a:t>
            </a:r>
            <a:endParaRPr lang="en-US" sz="2400" b="1" dirty="0"/>
          </a:p>
          <a:p>
            <a:pPr lvl="2"/>
            <a:r>
              <a:rPr lang="en-US" sz="2400" b="1" dirty="0"/>
              <a:t>Fujitsu Computer Products of America</a:t>
            </a:r>
          </a:p>
          <a:p>
            <a:pPr lvl="2"/>
            <a:r>
              <a:rPr lang="en-US" sz="2400" b="1" u="sng" dirty="0" err="1">
                <a:hlinkClick r:id="rId3"/>
              </a:rPr>
              <a:t>ShareFile</a:t>
            </a:r>
            <a:endParaRPr lang="en-US" sz="2400" b="1" dirty="0"/>
          </a:p>
          <a:p>
            <a:pPr lvl="2"/>
            <a:r>
              <a:rPr lang="en-US" sz="2400" b="1" u="sng" dirty="0" err="1">
                <a:hlinkClick r:id="rId4"/>
              </a:rPr>
              <a:t>SmartVault</a:t>
            </a:r>
            <a:r>
              <a:rPr lang="en-US" sz="2400" b="1" dirty="0"/>
              <a:t> (includes plug-in for QuickBooks)</a:t>
            </a:r>
          </a:p>
        </p:txBody>
      </p:sp>
      <p:sp>
        <p:nvSpPr>
          <p:cNvPr id="3" name="Multiply 2"/>
          <p:cNvSpPr/>
          <p:nvPr/>
        </p:nvSpPr>
        <p:spPr>
          <a:xfrm>
            <a:off x="4051853" y="1282148"/>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326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5"/>
            <a:ext cx="8077200" cy="4462760"/>
          </a:xfrm>
          <a:prstGeom prst="rect">
            <a:avLst/>
          </a:prstGeom>
        </p:spPr>
        <p:txBody>
          <a:bodyPr wrap="square">
            <a:spAutoFit/>
          </a:bodyPr>
          <a:lstStyle/>
          <a:p>
            <a:pPr lvl="0" algn="ctr"/>
            <a:r>
              <a:rPr lang="en-US" sz="4000" b="1" dirty="0" smtClean="0"/>
              <a:t>YouTube</a:t>
            </a:r>
          </a:p>
          <a:p>
            <a:pPr lvl="0" algn="ctr"/>
            <a:endParaRPr lang="en-US" sz="2800" b="1" dirty="0"/>
          </a:p>
          <a:p>
            <a:pPr marL="800100" lvl="1" indent="-342900">
              <a:buAutoNum type="arabicPeriod"/>
            </a:pPr>
            <a:r>
              <a:rPr lang="en-US" sz="3600" b="1" dirty="0" smtClean="0"/>
              <a:t>Wonderful Source</a:t>
            </a:r>
          </a:p>
          <a:p>
            <a:pPr lvl="1"/>
            <a:endParaRPr lang="en-US" sz="3600" b="1" dirty="0" smtClean="0"/>
          </a:p>
          <a:p>
            <a:pPr lvl="1"/>
            <a:r>
              <a:rPr lang="en-US" sz="3600" b="1" dirty="0" smtClean="0"/>
              <a:t>2. Every 60 Days…More Content than ABC, NBC, CBS</a:t>
            </a:r>
          </a:p>
          <a:p>
            <a:pPr lvl="1"/>
            <a:endParaRPr lang="en-US" sz="3600" b="1" dirty="0"/>
          </a:p>
          <a:p>
            <a:pPr lvl="1"/>
            <a:r>
              <a:rPr lang="en-US" sz="3600" b="1" dirty="0" smtClean="0"/>
              <a:t>3. Examples – </a:t>
            </a:r>
            <a:r>
              <a:rPr lang="en-US" sz="3600" b="1" dirty="0" smtClean="0">
                <a:hlinkClick r:id="rId2"/>
              </a:rPr>
              <a:t>RFID</a:t>
            </a:r>
            <a:r>
              <a:rPr lang="en-US" sz="3600" b="1" dirty="0" smtClean="0"/>
              <a:t>, </a:t>
            </a:r>
            <a:r>
              <a:rPr lang="en-US" sz="3600" b="1" dirty="0" smtClean="0">
                <a:hlinkClick r:id="rId3"/>
              </a:rPr>
              <a:t>ATM Fraud</a:t>
            </a:r>
            <a:endParaRPr lang="en-US" sz="3600" b="1" dirty="0"/>
          </a:p>
        </p:txBody>
      </p:sp>
    </p:spTree>
    <p:extLst>
      <p:ext uri="{BB962C8B-B14F-4D97-AF65-F5344CB8AC3E}">
        <p14:creationId xmlns:p14="http://schemas.microsoft.com/office/powerpoint/2010/main" val="177353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5"/>
            <a:ext cx="8077200" cy="5663089"/>
          </a:xfrm>
          <a:prstGeom prst="rect">
            <a:avLst/>
          </a:prstGeom>
        </p:spPr>
        <p:txBody>
          <a:bodyPr wrap="square">
            <a:spAutoFit/>
          </a:bodyPr>
          <a:lstStyle/>
          <a:p>
            <a:pPr lvl="0" algn="ctr"/>
            <a:r>
              <a:rPr lang="en-US" sz="2800" b="1" dirty="0"/>
              <a:t>YouTube</a:t>
            </a:r>
            <a:r>
              <a:rPr lang="en-US" sz="2800" b="1" dirty="0" smtClean="0"/>
              <a:t>:</a:t>
            </a:r>
          </a:p>
          <a:p>
            <a:pPr lvl="0" algn="ctr"/>
            <a:endParaRPr lang="en-US" sz="2800" b="1" dirty="0"/>
          </a:p>
          <a:p>
            <a:pPr lvl="1"/>
            <a:r>
              <a:rPr lang="en-US" dirty="0"/>
              <a:t>More content published to YouTube in a 60 day period than the three major U.S. television networks created in the past 60 years. 490 million unique users worldwide per month, who rack up an estimated 92 billion page views each month.</a:t>
            </a:r>
          </a:p>
          <a:p>
            <a:pPr lvl="1"/>
            <a:endParaRPr lang="en-US" dirty="0" smtClean="0"/>
          </a:p>
          <a:p>
            <a:pPr lvl="1"/>
            <a:r>
              <a:rPr lang="en-US" dirty="0" smtClean="0"/>
              <a:t>YouTube </a:t>
            </a:r>
            <a:r>
              <a:rPr lang="en-US" dirty="0"/>
              <a:t>is a phenomenal learning center. </a:t>
            </a:r>
            <a:r>
              <a:rPr lang="en-US" b="1" i="1" u="sng" dirty="0"/>
              <a:t>Carlton’s Prediction</a:t>
            </a:r>
            <a:r>
              <a:rPr lang="en-US" dirty="0"/>
              <a:t> – </a:t>
            </a:r>
            <a:r>
              <a:rPr lang="en-US" b="1" i="1" dirty="0"/>
              <a:t>YouTube University will be the world’s largest learning center within 5 to 10 years.</a:t>
            </a:r>
            <a:endParaRPr lang="en-US" dirty="0"/>
          </a:p>
          <a:p>
            <a:pPr lvl="1"/>
            <a:endParaRPr lang="en-US" u="sng" dirty="0" smtClean="0">
              <a:hlinkClick r:id="rId2"/>
            </a:endParaRPr>
          </a:p>
          <a:p>
            <a:pPr lvl="1"/>
            <a:r>
              <a:rPr lang="en-US" u="sng" dirty="0" smtClean="0">
                <a:hlinkClick r:id="rId2"/>
              </a:rPr>
              <a:t>www.tubechop.com</a:t>
            </a:r>
            <a:r>
              <a:rPr lang="en-US" dirty="0" smtClean="0"/>
              <a:t> </a:t>
            </a:r>
            <a:r>
              <a:rPr lang="en-US" dirty="0"/>
              <a:t>– Crop a portion from any YouTube video </a:t>
            </a:r>
          </a:p>
          <a:p>
            <a:pPr lvl="1"/>
            <a:endParaRPr lang="en-US" u="sng" dirty="0" smtClean="0">
              <a:hlinkClick r:id="rId3"/>
            </a:endParaRPr>
          </a:p>
          <a:p>
            <a:pPr lvl="1"/>
            <a:r>
              <a:rPr lang="en-US" u="sng" dirty="0" smtClean="0">
                <a:hlinkClick r:id="rId3"/>
              </a:rPr>
              <a:t>www.mixpod.com</a:t>
            </a:r>
            <a:r>
              <a:rPr lang="en-US" dirty="0" smtClean="0"/>
              <a:t> </a:t>
            </a:r>
            <a:r>
              <a:rPr lang="en-US" dirty="0"/>
              <a:t>– Combine cropped portions of YouTube clips</a:t>
            </a:r>
          </a:p>
          <a:p>
            <a:pPr lvl="1"/>
            <a:endParaRPr lang="en-US" u="sng" dirty="0" smtClean="0">
              <a:hlinkClick r:id="rId4"/>
            </a:endParaRPr>
          </a:p>
          <a:p>
            <a:pPr lvl="1"/>
            <a:r>
              <a:rPr lang="en-US" u="sng" dirty="0" smtClean="0">
                <a:hlinkClick r:id="rId4"/>
              </a:rPr>
              <a:t>www.vixey.com</a:t>
            </a:r>
            <a:r>
              <a:rPr lang="en-US" dirty="0" smtClean="0"/>
              <a:t> </a:t>
            </a:r>
            <a:r>
              <a:rPr lang="en-US" dirty="0"/>
              <a:t>– Convert YouTube clips to self-running MP4s on your computer</a:t>
            </a:r>
          </a:p>
          <a:p>
            <a:pPr lvl="1"/>
            <a:endParaRPr lang="en-US" dirty="0" smtClean="0"/>
          </a:p>
          <a:p>
            <a:pPr lvl="1"/>
            <a:r>
              <a:rPr lang="en-US" dirty="0" smtClean="0"/>
              <a:t>Uploading </a:t>
            </a:r>
            <a:r>
              <a:rPr lang="en-US" dirty="0"/>
              <a:t>to YouTube is Easy (quick demonstration)</a:t>
            </a:r>
          </a:p>
          <a:p>
            <a:endParaRPr lang="en-US" dirty="0" smtClean="0"/>
          </a:p>
          <a:p>
            <a:r>
              <a:rPr lang="en-US" dirty="0" smtClean="0"/>
              <a:t>         Embedding </a:t>
            </a:r>
            <a:r>
              <a:rPr lang="en-US" dirty="0"/>
              <a:t>Code (Bandwidth and Codecs come from YouTube web site)</a:t>
            </a:r>
          </a:p>
        </p:txBody>
      </p:sp>
    </p:spTree>
    <p:extLst>
      <p:ext uri="{BB962C8B-B14F-4D97-AF65-F5344CB8AC3E}">
        <p14:creationId xmlns:p14="http://schemas.microsoft.com/office/powerpoint/2010/main" val="2431295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5"/>
            <a:ext cx="8077200" cy="2800767"/>
          </a:xfrm>
          <a:prstGeom prst="rect">
            <a:avLst/>
          </a:prstGeom>
        </p:spPr>
        <p:txBody>
          <a:bodyPr wrap="square">
            <a:spAutoFit/>
          </a:bodyPr>
          <a:lstStyle/>
          <a:p>
            <a:pPr lvl="0" algn="ctr"/>
            <a:r>
              <a:rPr lang="en-US" sz="4000" b="1" dirty="0" smtClean="0"/>
              <a:t>Wikipedia</a:t>
            </a:r>
          </a:p>
          <a:p>
            <a:pPr lvl="0" algn="ctr"/>
            <a:endParaRPr lang="en-US" sz="2800" b="1" dirty="0"/>
          </a:p>
          <a:p>
            <a:pPr marL="800100" lvl="1" indent="-342900">
              <a:buAutoNum type="arabicPeriod"/>
            </a:pPr>
            <a:r>
              <a:rPr lang="en-US" sz="3600" b="1" dirty="0" smtClean="0"/>
              <a:t> Wonderful Source</a:t>
            </a:r>
          </a:p>
          <a:p>
            <a:pPr lvl="1"/>
            <a:endParaRPr lang="en-US" sz="3600" b="1" dirty="0" smtClean="0"/>
          </a:p>
          <a:p>
            <a:pPr lvl="1"/>
            <a:r>
              <a:rPr lang="en-US" sz="3600" b="1" dirty="0" smtClean="0"/>
              <a:t>2. Create your own Wiki</a:t>
            </a:r>
            <a:endParaRPr lang="en-US" sz="3600" b="1" dirty="0"/>
          </a:p>
        </p:txBody>
      </p:sp>
    </p:spTree>
    <p:extLst>
      <p:ext uri="{BB962C8B-B14F-4D97-AF65-F5344CB8AC3E}">
        <p14:creationId xmlns:p14="http://schemas.microsoft.com/office/powerpoint/2010/main" val="3966886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0365"/>
            <a:ext cx="8229600" cy="5312835"/>
          </a:xfrm>
        </p:spPr>
        <p:txBody>
          <a:bodyPr anchor="t">
            <a:normAutofit fontScale="90000"/>
          </a:bodyPr>
          <a:lstStyle/>
          <a:p>
            <a:pPr algn="l">
              <a:lnSpc>
                <a:spcPct val="150000"/>
              </a:lnSpc>
            </a:pPr>
            <a:r>
              <a:rPr lang="en-US" sz="2800" b="1" dirty="0" smtClean="0"/>
              <a:t>1. No Moving Parts, Much Faster, Less Susceptible to Damage</a:t>
            </a:r>
            <a:br>
              <a:rPr lang="en-US" sz="2800" b="1" dirty="0" smtClean="0"/>
            </a:br>
            <a:r>
              <a:rPr lang="en-US" sz="2800" b="1" dirty="0" smtClean="0"/>
              <a:t>2. No spin up time – so almost immediate results</a:t>
            </a:r>
            <a:br>
              <a:rPr lang="en-US" sz="2800" b="1" dirty="0" smtClean="0"/>
            </a:br>
            <a:r>
              <a:rPr lang="en-US" sz="2800" b="1" dirty="0" smtClean="0"/>
              <a:t>3. Uses far less energy</a:t>
            </a:r>
            <a:br>
              <a:rPr lang="en-US" sz="2800" b="1" dirty="0" smtClean="0"/>
            </a:br>
            <a:r>
              <a:rPr lang="en-US" sz="2800" b="1" dirty="0" smtClean="0"/>
              <a:t>4. Fragmenting not an issue</a:t>
            </a:r>
            <a:br>
              <a:rPr lang="en-US" sz="2800" b="1" dirty="0" smtClean="0"/>
            </a:br>
            <a:r>
              <a:rPr lang="en-US" sz="2800" b="1" dirty="0" smtClean="0"/>
              <a:t>5. 10 to 20 more expensive ($1-$2 /GB </a:t>
            </a:r>
            <a:r>
              <a:rPr lang="en-US" sz="2800" b="1" dirty="0" err="1" smtClean="0"/>
              <a:t>vs</a:t>
            </a:r>
            <a:r>
              <a:rPr lang="en-US" sz="2800" b="1" dirty="0" smtClean="0"/>
              <a:t> $10-$20/GB)</a:t>
            </a:r>
            <a:br>
              <a:rPr lang="en-US" sz="2800" b="1" dirty="0" smtClean="0"/>
            </a:br>
            <a:r>
              <a:rPr lang="en-US" sz="2800" b="1" dirty="0" smtClean="0"/>
              <a:t>6. HHD 56,00, 72,00, 10,000, 15,000 RPM</a:t>
            </a:r>
            <a:br>
              <a:rPr lang="en-US" sz="2800" b="1" dirty="0" smtClean="0"/>
            </a:br>
            <a:r>
              <a:rPr lang="en-US" sz="2800" b="1" dirty="0" smtClean="0"/>
              <a:t>7. Performance degrades over time.</a:t>
            </a:r>
            <a:br>
              <a:rPr lang="en-US" sz="2800" b="1" dirty="0" smtClean="0"/>
            </a:br>
            <a:r>
              <a:rPr lang="en-US" sz="2800" b="1" dirty="0" smtClean="0"/>
              <a:t>8. Limited life span.</a:t>
            </a:r>
            <a:br>
              <a:rPr lang="en-US" sz="2800" b="1" dirty="0" smtClean="0"/>
            </a:br>
            <a:r>
              <a:rPr lang="en-US" sz="2800" b="1" dirty="0" smtClean="0"/>
              <a:t>9 Hybrid drives</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Solid State Drives</a:t>
            </a:r>
            <a:endParaRPr lang="en-US" sz="4800" dirty="0"/>
          </a:p>
        </p:txBody>
      </p:sp>
    </p:spTree>
    <p:extLst>
      <p:ext uri="{BB962C8B-B14F-4D97-AF65-F5344CB8AC3E}">
        <p14:creationId xmlns:p14="http://schemas.microsoft.com/office/powerpoint/2010/main" val="991923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12759"/>
            <a:ext cx="8458200" cy="2492990"/>
          </a:xfrm>
          <a:prstGeom prst="rect">
            <a:avLst/>
          </a:prstGeom>
        </p:spPr>
        <p:txBody>
          <a:bodyPr wrap="square">
            <a:spAutoFit/>
          </a:bodyPr>
          <a:lstStyle/>
          <a:p>
            <a:pPr lvl="0" algn="ctr"/>
            <a:r>
              <a:rPr lang="en-US" sz="3600" b="1" dirty="0"/>
              <a:t>Web Content Filtering:</a:t>
            </a:r>
          </a:p>
          <a:p>
            <a:pPr lvl="1"/>
            <a:endParaRPr lang="en-US" sz="2400" dirty="0" smtClean="0"/>
          </a:p>
          <a:p>
            <a:pPr lvl="1"/>
            <a:r>
              <a:rPr lang="en-US" sz="2400" dirty="0" smtClean="0"/>
              <a:t>Set </a:t>
            </a:r>
            <a:r>
              <a:rPr lang="en-US" sz="2400" dirty="0"/>
              <a:t>Google or Bing search preferences to “Strict”</a:t>
            </a:r>
          </a:p>
          <a:p>
            <a:pPr lvl="1"/>
            <a:endParaRPr lang="en-US" sz="2400" dirty="0" smtClean="0"/>
          </a:p>
          <a:p>
            <a:pPr lvl="1"/>
            <a:r>
              <a:rPr lang="en-US" sz="2400" dirty="0" smtClean="0"/>
              <a:t>Install </a:t>
            </a:r>
            <a:r>
              <a:rPr lang="en-US" sz="2400" dirty="0"/>
              <a:t>SonicWall router/firewall with filtering at the router</a:t>
            </a:r>
          </a:p>
          <a:p>
            <a:pPr lvl="2"/>
            <a:r>
              <a:rPr lang="en-US" sz="2400" u="sng" dirty="0">
                <a:hlinkClick r:id="rId2"/>
              </a:rPr>
              <a:t>NSA 3500</a:t>
            </a:r>
            <a:r>
              <a:rPr lang="en-US" sz="2400" dirty="0"/>
              <a:t> – </a:t>
            </a:r>
            <a:r>
              <a:rPr lang="en-US" dirty="0"/>
              <a:t>1GBit Speed, Wireless, Content Filtering, </a:t>
            </a:r>
            <a:r>
              <a:rPr lang="en-US" u="sng" dirty="0">
                <a:hlinkClick r:id="rId3"/>
              </a:rPr>
              <a:t>$851 and up </a:t>
            </a:r>
            <a:r>
              <a:rPr lang="en-US" dirty="0"/>
              <a:t> </a:t>
            </a:r>
          </a:p>
        </p:txBody>
      </p:sp>
      <p:pic>
        <p:nvPicPr>
          <p:cNvPr id="13314" name="Picture 2" descr="http://www.sonicwall.com/shared/image/mp_NSA3500_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789213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09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504" y="-61555"/>
            <a:ext cx="8998027"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Social Network Sites:</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Social Media Related Patents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More than 200 Social media Web Sites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(excluding dating web sites) Here are top web sites by number of users: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rotWithShape="1">
          <a:blip r:embed="rId4"/>
          <a:srcRect t="-1" b="30391"/>
          <a:stretch/>
        </p:blipFill>
        <p:spPr bwMode="auto">
          <a:xfrm>
            <a:off x="2590800" y="1828800"/>
            <a:ext cx="3886200" cy="4343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Rectangle 3"/>
          <p:cNvSpPr/>
          <p:nvPr/>
        </p:nvSpPr>
        <p:spPr>
          <a:xfrm>
            <a:off x="7239000" y="4724400"/>
            <a:ext cx="1676400" cy="1077218"/>
          </a:xfrm>
          <a:prstGeom prst="rect">
            <a:avLst/>
          </a:prstGeom>
        </p:spPr>
        <p:txBody>
          <a:bodyPr wrap="square">
            <a:spAutoFit/>
          </a:bodyPr>
          <a:lstStyle/>
          <a:p>
            <a:r>
              <a:rPr lang="en-US" sz="1600" dirty="0"/>
              <a:t>Why would anybody pay $45 a year for Classmates.com?</a:t>
            </a:r>
          </a:p>
        </p:txBody>
      </p:sp>
    </p:spTree>
    <p:extLst>
      <p:ext uri="{BB962C8B-B14F-4D97-AF65-F5344CB8AC3E}">
        <p14:creationId xmlns:p14="http://schemas.microsoft.com/office/powerpoint/2010/main" val="2640100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4893647"/>
          </a:xfrm>
          <a:prstGeom prst="rect">
            <a:avLst/>
          </a:prstGeom>
        </p:spPr>
        <p:txBody>
          <a:bodyPr wrap="square">
            <a:spAutoFit/>
          </a:bodyPr>
          <a:lstStyle/>
          <a:p>
            <a:pPr lvl="0" algn="ctr"/>
            <a:r>
              <a:rPr lang="en-US" sz="3200" b="1" dirty="0"/>
              <a:t>Web 1.0 versus Web 2.0 versus Web 3.0 </a:t>
            </a:r>
          </a:p>
          <a:p>
            <a:r>
              <a:rPr lang="en-US" sz="2800" dirty="0"/>
              <a:t> </a:t>
            </a:r>
          </a:p>
          <a:p>
            <a:pPr lvl="1"/>
            <a:r>
              <a:rPr lang="en-US" sz="2800" dirty="0"/>
              <a:t>Web 1.0 - Passive, static web pages that merely allow one to retrieve information.</a:t>
            </a:r>
          </a:p>
          <a:p>
            <a:r>
              <a:rPr lang="en-US" sz="2800" dirty="0"/>
              <a:t> </a:t>
            </a:r>
          </a:p>
          <a:p>
            <a:pPr lvl="1"/>
            <a:r>
              <a:rPr lang="en-US" sz="2800" u="sng" dirty="0">
                <a:hlinkClick r:id="rId2"/>
              </a:rPr>
              <a:t>Web 2.0</a:t>
            </a:r>
            <a:r>
              <a:rPr lang="en-US" sz="2800" dirty="0"/>
              <a:t> – Participation, collaborate, Information sharing, cloud computing</a:t>
            </a:r>
          </a:p>
          <a:p>
            <a:r>
              <a:rPr lang="en-US" sz="2800" dirty="0"/>
              <a:t> </a:t>
            </a:r>
          </a:p>
          <a:p>
            <a:pPr lvl="1"/>
            <a:r>
              <a:rPr lang="en-US" sz="2800" dirty="0"/>
              <a:t>Web 3.0 – Introduces logic, for example, search for an airline ticket and it also finds hotels, rental cars, activities for you.</a:t>
            </a:r>
          </a:p>
        </p:txBody>
      </p:sp>
      <p:sp>
        <p:nvSpPr>
          <p:cNvPr id="3" name="Multiply 2"/>
          <p:cNvSpPr/>
          <p:nvPr/>
        </p:nvSpPr>
        <p:spPr>
          <a:xfrm>
            <a:off x="4038600" y="4572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436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153400" cy="5139869"/>
          </a:xfrm>
          <a:prstGeom prst="rect">
            <a:avLst/>
          </a:prstGeom>
        </p:spPr>
        <p:txBody>
          <a:bodyPr wrap="square">
            <a:spAutoFit/>
          </a:bodyPr>
          <a:lstStyle/>
          <a:p>
            <a:pPr lvl="0" algn="ctr"/>
            <a:r>
              <a:rPr lang="en-US" sz="3200" b="1" dirty="0"/>
              <a:t>Over the Top </a:t>
            </a:r>
            <a:r>
              <a:rPr lang="en-US" sz="3200" b="1" dirty="0" smtClean="0"/>
              <a:t>Technology</a:t>
            </a:r>
          </a:p>
          <a:p>
            <a:pPr lvl="0" algn="ctr"/>
            <a:endParaRPr lang="en-US" sz="3200" b="1" dirty="0"/>
          </a:p>
          <a:p>
            <a:pPr lvl="1"/>
            <a:r>
              <a:rPr lang="en-US" sz="2400" b="1" u="sng" dirty="0">
                <a:hlinkClick r:id="rId2"/>
              </a:rPr>
              <a:t>RFID Based Doggy Doors with Twitter Notification</a:t>
            </a:r>
            <a:endParaRPr lang="en-US" sz="2400" b="1" dirty="0"/>
          </a:p>
          <a:p>
            <a:pPr lvl="1"/>
            <a:r>
              <a:rPr lang="en-US" sz="2400" b="1" u="sng" dirty="0">
                <a:hlinkClick r:id="rId3"/>
              </a:rPr>
              <a:t>Tooth Receiver </a:t>
            </a:r>
            <a:r>
              <a:rPr lang="en-US" sz="2400" b="1" dirty="0"/>
              <a:t> – </a:t>
            </a:r>
            <a:r>
              <a:rPr lang="en-US" sz="1600" dirty="0"/>
              <a:t>Listen to radios, cell phones via transmitter in your tooth</a:t>
            </a:r>
          </a:p>
          <a:p>
            <a:pPr lvl="1"/>
            <a:r>
              <a:rPr lang="en-US" sz="2400" b="1" u="sng" dirty="0">
                <a:hlinkClick r:id="rId4"/>
              </a:rPr>
              <a:t>Laser keyboard</a:t>
            </a:r>
            <a:endParaRPr lang="en-US" sz="2400" b="1" dirty="0"/>
          </a:p>
          <a:p>
            <a:pPr lvl="1"/>
            <a:r>
              <a:rPr lang="en-US" sz="2400" b="1" u="sng" dirty="0">
                <a:hlinkClick r:id="rId5"/>
              </a:rPr>
              <a:t>Smartphone Projector</a:t>
            </a:r>
            <a:endParaRPr lang="en-US" sz="2400" b="1" dirty="0"/>
          </a:p>
          <a:p>
            <a:pPr lvl="1"/>
            <a:r>
              <a:rPr lang="en-US" sz="2400" b="1" u="sng" dirty="0">
                <a:hlinkClick r:id="rId6"/>
              </a:rPr>
              <a:t>Thin Flexible Monitors</a:t>
            </a:r>
            <a:endParaRPr lang="en-US" sz="2400" b="1" dirty="0"/>
          </a:p>
          <a:p>
            <a:pPr lvl="1"/>
            <a:r>
              <a:rPr lang="en-US" sz="2400" b="1" u="sng" dirty="0">
                <a:hlinkClick r:id="rId7"/>
              </a:rPr>
              <a:t>Vein Viewer</a:t>
            </a:r>
            <a:endParaRPr lang="en-US" sz="2400" b="1" dirty="0"/>
          </a:p>
          <a:p>
            <a:pPr lvl="1"/>
            <a:r>
              <a:rPr lang="en-US" sz="2400" b="1" u="sng" dirty="0">
                <a:hlinkClick r:id="rId8"/>
              </a:rPr>
              <a:t>Fish Tank Toilet</a:t>
            </a:r>
            <a:endParaRPr lang="en-US" sz="2400" b="1" dirty="0"/>
          </a:p>
          <a:p>
            <a:pPr lvl="1"/>
            <a:r>
              <a:rPr lang="en-US" sz="2400" b="1" u="sng" dirty="0">
                <a:hlinkClick r:id="rId9"/>
              </a:rPr>
              <a:t>Dolphin Boat</a:t>
            </a:r>
            <a:r>
              <a:rPr lang="en-US" sz="2400" b="1" dirty="0"/>
              <a:t> - </a:t>
            </a:r>
            <a:r>
              <a:rPr lang="en-US" sz="2400" b="1" u="sng" dirty="0">
                <a:hlinkClick r:id="rId10"/>
              </a:rPr>
              <a:t>Video</a:t>
            </a:r>
            <a:endParaRPr lang="en-US" sz="2400" b="1" dirty="0"/>
          </a:p>
          <a:p>
            <a:pPr lvl="1"/>
            <a:r>
              <a:rPr lang="en-US" sz="2400" b="1" u="sng" dirty="0">
                <a:hlinkClick r:id="rId11"/>
              </a:rPr>
              <a:t>Growing Body Parts</a:t>
            </a:r>
            <a:endParaRPr lang="en-US" sz="2400" b="1" dirty="0"/>
          </a:p>
          <a:p>
            <a:pPr lvl="1"/>
            <a:r>
              <a:rPr lang="en-US" sz="2400" b="1" u="sng" dirty="0">
                <a:hlinkClick r:id="rId12"/>
              </a:rPr>
              <a:t>Tandem Bike</a:t>
            </a:r>
            <a:endParaRPr lang="en-US" sz="2400" b="1" dirty="0"/>
          </a:p>
          <a:p>
            <a:r>
              <a:rPr lang="en-US" sz="2400" b="1" u="sng" dirty="0" smtClean="0">
                <a:hlinkClick r:id="rId13"/>
              </a:rPr>
              <a:t>       Evian </a:t>
            </a:r>
            <a:r>
              <a:rPr lang="en-US" sz="2400" b="1" u="sng" dirty="0">
                <a:hlinkClick r:id="rId13"/>
              </a:rPr>
              <a:t>Commercial</a:t>
            </a:r>
            <a:r>
              <a:rPr lang="en-US" sz="2400" b="1" dirty="0"/>
              <a:t> – Babies Skating</a:t>
            </a:r>
          </a:p>
        </p:txBody>
      </p:sp>
    </p:spTree>
    <p:extLst>
      <p:ext uri="{BB962C8B-B14F-4D97-AF65-F5344CB8AC3E}">
        <p14:creationId xmlns:p14="http://schemas.microsoft.com/office/powerpoint/2010/main" val="3617839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8" y="628650"/>
            <a:ext cx="7332372" cy="2263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334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229600" cy="3539430"/>
          </a:xfrm>
          <a:prstGeom prst="rect">
            <a:avLst/>
          </a:prstGeom>
        </p:spPr>
        <p:txBody>
          <a:bodyPr wrap="square">
            <a:spAutoFit/>
          </a:bodyPr>
          <a:lstStyle/>
          <a:p>
            <a:pPr lvl="0" algn="ctr"/>
            <a:r>
              <a:rPr lang="en-US" sz="3200" b="1" u="sng" dirty="0">
                <a:hlinkClick r:id="rId2"/>
              </a:rPr>
              <a:t>Microsoft </a:t>
            </a:r>
            <a:r>
              <a:rPr lang="en-US" sz="3200" b="1" u="sng" dirty="0" smtClean="0">
                <a:hlinkClick r:id="rId2"/>
              </a:rPr>
              <a:t>Surface</a:t>
            </a:r>
            <a:endParaRPr lang="en-US" sz="3200" b="1" u="sng" dirty="0" smtClean="0"/>
          </a:p>
          <a:p>
            <a:pPr lvl="0"/>
            <a:endParaRPr lang="en-US" sz="3200" b="1" dirty="0"/>
          </a:p>
          <a:p>
            <a:pPr lvl="1"/>
            <a:r>
              <a:rPr lang="en-US" sz="3200" b="1" u="sng" dirty="0">
                <a:hlinkClick r:id="rId3"/>
              </a:rPr>
              <a:t>Microsoft Surface</a:t>
            </a:r>
            <a:endParaRPr lang="en-US" sz="3200" b="1" dirty="0"/>
          </a:p>
          <a:p>
            <a:pPr lvl="1"/>
            <a:r>
              <a:rPr lang="en-US" sz="3200" b="1" u="sng" dirty="0" err="1">
                <a:hlinkClick r:id="rId4"/>
              </a:rPr>
              <a:t>Paraody</a:t>
            </a:r>
            <a:endParaRPr lang="en-US" sz="3200" b="1" dirty="0"/>
          </a:p>
          <a:p>
            <a:pPr lvl="1"/>
            <a:r>
              <a:rPr lang="en-US" sz="3200" b="1" u="sng" dirty="0">
                <a:hlinkClick r:id="rId5"/>
              </a:rPr>
              <a:t>Newer Movie</a:t>
            </a:r>
            <a:r>
              <a:rPr lang="en-US" sz="3200" b="1" dirty="0"/>
              <a:t> – Samsung SUR40</a:t>
            </a:r>
          </a:p>
          <a:p>
            <a:pPr lvl="1"/>
            <a:r>
              <a:rPr lang="en-US" sz="3200" b="1" dirty="0"/>
              <a:t>Kiosks, Visitor Centers, </a:t>
            </a:r>
          </a:p>
          <a:p>
            <a:pPr lvl="1"/>
            <a:r>
              <a:rPr lang="en-US" sz="3200" b="1" dirty="0"/>
              <a:t>Future?</a:t>
            </a:r>
          </a:p>
        </p:txBody>
      </p:sp>
      <p:sp>
        <p:nvSpPr>
          <p:cNvPr id="3" name="Multiply 2"/>
          <p:cNvSpPr/>
          <p:nvPr/>
        </p:nvSpPr>
        <p:spPr>
          <a:xfrm>
            <a:off x="3829878" y="3810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0585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2554545"/>
          </a:xfrm>
          <a:prstGeom prst="rect">
            <a:avLst/>
          </a:prstGeom>
        </p:spPr>
        <p:txBody>
          <a:bodyPr wrap="square">
            <a:spAutoFit/>
          </a:bodyPr>
          <a:lstStyle/>
          <a:p>
            <a:pPr lvl="0" algn="ctr"/>
            <a:r>
              <a:rPr lang="en-US" sz="3200" b="1" dirty="0" smtClean="0"/>
              <a:t>Robotics</a:t>
            </a:r>
          </a:p>
          <a:p>
            <a:pPr lvl="0"/>
            <a:endParaRPr lang="en-US" sz="3200" b="1" dirty="0"/>
          </a:p>
          <a:p>
            <a:pPr lvl="1"/>
            <a:r>
              <a:rPr lang="en-US" sz="3200" b="1" dirty="0"/>
              <a:t>Honda’s </a:t>
            </a:r>
            <a:r>
              <a:rPr lang="en-US" sz="3200" b="1" dirty="0" err="1"/>
              <a:t>Asimo</a:t>
            </a:r>
            <a:r>
              <a:rPr lang="en-US" sz="3200" b="1" dirty="0"/>
              <a:t> – </a:t>
            </a:r>
            <a:r>
              <a:rPr lang="en-US" sz="3200" b="1" u="sng" dirty="0">
                <a:hlinkClick r:id="rId2"/>
              </a:rPr>
              <a:t>Still working the hugs out</a:t>
            </a:r>
            <a:endParaRPr lang="en-US" sz="3200" b="1" dirty="0"/>
          </a:p>
          <a:p>
            <a:pPr lvl="1"/>
            <a:r>
              <a:rPr lang="en-US" sz="3200" b="1" u="sng" dirty="0">
                <a:hlinkClick r:id="rId3"/>
              </a:rPr>
              <a:t>Reaper Drone</a:t>
            </a:r>
            <a:endParaRPr lang="en-US" sz="3200" b="1" dirty="0"/>
          </a:p>
          <a:p>
            <a:pPr lvl="1"/>
            <a:r>
              <a:rPr lang="en-US" sz="3200" b="1" u="sng" dirty="0">
                <a:hlinkClick r:id="rId4"/>
              </a:rPr>
              <a:t>Small dragonfly</a:t>
            </a:r>
            <a:r>
              <a:rPr lang="en-US" sz="3200" b="1" dirty="0"/>
              <a:t> – Insect Drones</a:t>
            </a:r>
          </a:p>
        </p:txBody>
      </p:sp>
      <p:sp>
        <p:nvSpPr>
          <p:cNvPr id="3" name="Multiply 2"/>
          <p:cNvSpPr/>
          <p:nvPr/>
        </p:nvSpPr>
        <p:spPr>
          <a:xfrm>
            <a:off x="4229100" y="4572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751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25638"/>
            <a:ext cx="7620000" cy="4524315"/>
          </a:xfrm>
          <a:prstGeom prst="rect">
            <a:avLst/>
          </a:prstGeom>
        </p:spPr>
        <p:txBody>
          <a:bodyPr wrap="square">
            <a:spAutoFit/>
          </a:bodyPr>
          <a:lstStyle/>
          <a:p>
            <a:pPr lvl="0" algn="ctr"/>
            <a:r>
              <a:rPr lang="en-US" sz="3200" b="1" dirty="0"/>
              <a:t>E-Mail </a:t>
            </a:r>
            <a:r>
              <a:rPr lang="en-US" sz="3200" b="1" dirty="0" smtClean="0"/>
              <a:t>Trends</a:t>
            </a:r>
          </a:p>
          <a:p>
            <a:pPr lvl="0" algn="ctr"/>
            <a:endParaRPr lang="en-US" sz="3200" b="1" dirty="0"/>
          </a:p>
          <a:p>
            <a:r>
              <a:rPr lang="en-US" sz="2800" dirty="0"/>
              <a:t>E-Mail use has declined 40% </a:t>
            </a:r>
          </a:p>
          <a:p>
            <a:endParaRPr lang="en-US" sz="2800" dirty="0" smtClean="0"/>
          </a:p>
          <a:p>
            <a:r>
              <a:rPr lang="en-US" sz="2800" dirty="0" smtClean="0"/>
              <a:t>Texting </a:t>
            </a:r>
            <a:r>
              <a:rPr lang="en-US" sz="2800" dirty="0"/>
              <a:t>and social networks have replaced </a:t>
            </a:r>
            <a:r>
              <a:rPr lang="en-US" sz="2800" dirty="0" smtClean="0"/>
              <a:t>e-mail</a:t>
            </a:r>
          </a:p>
          <a:p>
            <a:pPr lvl="1"/>
            <a:endParaRPr lang="en-US" sz="2800" dirty="0"/>
          </a:p>
          <a:p>
            <a:r>
              <a:rPr lang="en-US" sz="2800" dirty="0" smtClean="0"/>
              <a:t>90</a:t>
            </a:r>
            <a:r>
              <a:rPr lang="en-US" sz="2800" dirty="0"/>
              <a:t>% of my e-mail is junk</a:t>
            </a:r>
          </a:p>
          <a:p>
            <a:endParaRPr lang="en-US" sz="2800" dirty="0" smtClean="0"/>
          </a:p>
          <a:p>
            <a:r>
              <a:rPr lang="en-US" sz="2800" dirty="0" smtClean="0"/>
              <a:t>Less </a:t>
            </a:r>
            <a:r>
              <a:rPr lang="en-US" sz="2800" dirty="0"/>
              <a:t>than 1% of my facebook or texts are junk, I am sure that will change</a:t>
            </a:r>
          </a:p>
        </p:txBody>
      </p:sp>
    </p:spTree>
    <p:extLst>
      <p:ext uri="{BB962C8B-B14F-4D97-AF65-F5344CB8AC3E}">
        <p14:creationId xmlns:p14="http://schemas.microsoft.com/office/powerpoint/2010/main" val="963647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6124754"/>
          </a:xfrm>
          <a:prstGeom prst="rect">
            <a:avLst/>
          </a:prstGeom>
        </p:spPr>
        <p:txBody>
          <a:bodyPr wrap="square">
            <a:spAutoFit/>
          </a:bodyPr>
          <a:lstStyle/>
          <a:p>
            <a:pPr lvl="0" algn="ctr"/>
            <a:r>
              <a:rPr lang="en-US" sz="3200" b="1" dirty="0"/>
              <a:t>The Future of Reading the </a:t>
            </a:r>
            <a:r>
              <a:rPr lang="en-US" sz="3200" b="1" dirty="0" smtClean="0"/>
              <a:t>News</a:t>
            </a:r>
            <a:endParaRPr lang="en-US" sz="3200" b="1" dirty="0"/>
          </a:p>
          <a:p>
            <a:pPr lvl="1"/>
            <a:endParaRPr lang="en-US" sz="2400" b="1" dirty="0" smtClean="0"/>
          </a:p>
          <a:p>
            <a:r>
              <a:rPr lang="en-US" sz="2400" b="1" dirty="0" smtClean="0"/>
              <a:t>Average </a:t>
            </a:r>
            <a:r>
              <a:rPr lang="en-US" sz="2400" b="1" dirty="0"/>
              <a:t>age of newspaper reader is 55</a:t>
            </a:r>
          </a:p>
          <a:p>
            <a:r>
              <a:rPr lang="en-US" sz="2400" b="1" dirty="0"/>
              <a:t>Newspapers subscribership is way down</a:t>
            </a:r>
          </a:p>
          <a:p>
            <a:r>
              <a:rPr lang="en-US" sz="2400" b="1" u="sng" dirty="0">
                <a:hlinkClick r:id="rId2"/>
              </a:rPr>
              <a:t>NYT Shares</a:t>
            </a:r>
            <a:r>
              <a:rPr lang="en-US" sz="2400" b="1" dirty="0"/>
              <a:t>      </a:t>
            </a:r>
            <a:r>
              <a:rPr lang="en-US" sz="2400" b="1" u="sng" dirty="0">
                <a:hlinkClick r:id="rId3"/>
              </a:rPr>
              <a:t>NYT Subscribers</a:t>
            </a:r>
            <a:endParaRPr lang="en-US" sz="2400" b="1" dirty="0"/>
          </a:p>
          <a:p>
            <a:r>
              <a:rPr lang="en-US" sz="2400" b="1" dirty="0"/>
              <a:t>Newsweek was sold for $1 dollar</a:t>
            </a:r>
          </a:p>
          <a:p>
            <a:r>
              <a:rPr lang="en-US" sz="2400" b="1" dirty="0"/>
              <a:t>Each day </a:t>
            </a:r>
            <a:r>
              <a:rPr lang="en-US" sz="2400" b="1" u="sng" dirty="0">
                <a:hlinkClick r:id="rId4"/>
              </a:rPr>
              <a:t>AP produces thousands of news stories</a:t>
            </a:r>
            <a:r>
              <a:rPr lang="en-US" sz="2400" b="1" dirty="0"/>
              <a:t>, who will filter those stories for you in the future?</a:t>
            </a:r>
          </a:p>
          <a:p>
            <a:r>
              <a:rPr lang="en-US" sz="2400" b="1" u="sng" dirty="0">
                <a:hlinkClick r:id="rId5"/>
              </a:rPr>
              <a:t>Matt Drudge</a:t>
            </a:r>
            <a:r>
              <a:rPr lang="en-US" sz="2400" b="1" dirty="0"/>
              <a:t>? One trillion hits a year…and growing. </a:t>
            </a:r>
          </a:p>
          <a:p>
            <a:pPr lvl="1"/>
            <a:r>
              <a:rPr lang="en-US" sz="2400" b="1" dirty="0"/>
              <a:t>Matt’s not smart</a:t>
            </a:r>
          </a:p>
          <a:p>
            <a:pPr lvl="1"/>
            <a:r>
              <a:rPr lang="en-US" sz="2400" b="1" dirty="0"/>
              <a:t>Matt’s can’t write well…I’ve read his book.</a:t>
            </a:r>
          </a:p>
          <a:p>
            <a:pPr lvl="1"/>
            <a:r>
              <a:rPr lang="en-US" sz="2400" b="1" dirty="0"/>
              <a:t>Matt only links</a:t>
            </a:r>
          </a:p>
          <a:p>
            <a:r>
              <a:rPr lang="en-US" sz="2400" b="1" u="sng" dirty="0" err="1">
                <a:hlinkClick r:id="rId6"/>
              </a:rPr>
              <a:t>Digg</a:t>
            </a:r>
            <a:endParaRPr lang="en-US" sz="2400" b="1" dirty="0"/>
          </a:p>
          <a:p>
            <a:pPr lvl="1"/>
            <a:r>
              <a:rPr lang="en-US" sz="2400" b="1" dirty="0" err="1"/>
              <a:t>Digg</a:t>
            </a:r>
            <a:r>
              <a:rPr lang="en-US" sz="2400" b="1" dirty="0"/>
              <a:t> relies on public filtering</a:t>
            </a:r>
          </a:p>
          <a:p>
            <a:pPr lvl="1"/>
            <a:r>
              <a:rPr lang="en-US" sz="2400" b="1" dirty="0"/>
              <a:t>I like matt’s filtering much better</a:t>
            </a:r>
          </a:p>
          <a:p>
            <a:r>
              <a:rPr lang="en-US" sz="2400" b="1" dirty="0"/>
              <a:t>Huge Political Implications</a:t>
            </a:r>
          </a:p>
        </p:txBody>
      </p:sp>
    </p:spTree>
    <p:extLst>
      <p:ext uri="{BB962C8B-B14F-4D97-AF65-F5344CB8AC3E}">
        <p14:creationId xmlns:p14="http://schemas.microsoft.com/office/powerpoint/2010/main" val="217511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781800" cy="4966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ultiply 2"/>
          <p:cNvSpPr/>
          <p:nvPr/>
        </p:nvSpPr>
        <p:spPr>
          <a:xfrm>
            <a:off x="3655943" y="7620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122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fontScale="90000"/>
          </a:bodyPr>
          <a:lstStyle/>
          <a:p>
            <a:pPr algn="l">
              <a:lnSpc>
                <a:spcPct val="150000"/>
              </a:lnSpc>
            </a:pPr>
            <a:r>
              <a:rPr lang="en-US" sz="2800" b="1" dirty="0" smtClean="0"/>
              <a:t>1. Wireless Routers</a:t>
            </a:r>
            <a:br>
              <a:rPr lang="en-US" sz="2800" b="1" dirty="0" smtClean="0"/>
            </a:br>
            <a:r>
              <a:rPr lang="en-US" sz="2800" b="1" dirty="0"/>
              <a:t>	</a:t>
            </a:r>
            <a:r>
              <a:rPr lang="en-US" sz="2800" b="1" dirty="0" smtClean="0"/>
              <a:t>A		Range of half a house</a:t>
            </a:r>
            <a:br>
              <a:rPr lang="en-US" sz="2800" b="1" dirty="0" smtClean="0"/>
            </a:br>
            <a:r>
              <a:rPr lang="en-US" sz="2800" b="1" dirty="0" smtClean="0"/>
              <a:t>	B		 Range of half a house</a:t>
            </a:r>
            <a:br>
              <a:rPr lang="en-US" sz="2800" b="1" dirty="0" smtClean="0"/>
            </a:br>
            <a:r>
              <a:rPr lang="en-US" sz="2800" b="1" dirty="0" smtClean="0"/>
              <a:t>	G		 Range of Whole house</a:t>
            </a:r>
            <a:br>
              <a:rPr lang="en-US" sz="2800" b="1" dirty="0" smtClean="0"/>
            </a:br>
            <a:r>
              <a:rPr lang="en-US" sz="2800" b="1" dirty="0" smtClean="0"/>
              <a:t>	Super G	 Range of three houses</a:t>
            </a:r>
            <a:br>
              <a:rPr lang="en-US" sz="2800" b="1" dirty="0" smtClean="0"/>
            </a:br>
            <a:r>
              <a:rPr lang="en-US" sz="2800" b="1" dirty="0"/>
              <a:t>	</a:t>
            </a:r>
            <a:r>
              <a:rPr lang="en-US" sz="2800" b="1" dirty="0" smtClean="0"/>
              <a:t>N		 Range of 17 houses</a:t>
            </a:r>
            <a:br>
              <a:rPr lang="en-US" sz="2800" b="1" dirty="0" smtClean="0"/>
            </a:br>
            <a:r>
              <a:rPr lang="en-US" sz="2800" b="1" dirty="0"/>
              <a:t>	</a:t>
            </a:r>
            <a:r>
              <a:rPr lang="en-US" sz="2800" b="1" dirty="0" err="1" smtClean="0"/>
              <a:t>WiMax</a:t>
            </a:r>
            <a:r>
              <a:rPr lang="en-US" sz="2800" b="1" dirty="0" smtClean="0"/>
              <a:t>	 Range of 50 mile diameter</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3G </a:t>
            </a:r>
            <a:r>
              <a:rPr lang="en-US" sz="4800" b="1" dirty="0" err="1" smtClean="0"/>
              <a:t>vs</a:t>
            </a:r>
            <a:r>
              <a:rPr lang="en-US" sz="4800" b="1" dirty="0" smtClean="0"/>
              <a:t> 4G</a:t>
            </a:r>
            <a:endParaRPr lang="en-US" sz="4800" dirty="0"/>
          </a:p>
        </p:txBody>
      </p:sp>
    </p:spTree>
    <p:extLst>
      <p:ext uri="{BB962C8B-B14F-4D97-AF65-F5344CB8AC3E}">
        <p14:creationId xmlns:p14="http://schemas.microsoft.com/office/powerpoint/2010/main" val="19267935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Speech to Text</a:t>
            </a:r>
            <a:endParaRPr lang="en-US" b="1" dirty="0"/>
          </a:p>
        </p:txBody>
      </p:sp>
      <p:sp>
        <p:nvSpPr>
          <p:cNvPr id="3" name="Content Placeholder 2"/>
          <p:cNvSpPr>
            <a:spLocks noGrp="1"/>
          </p:cNvSpPr>
          <p:nvPr>
            <p:ph idx="1"/>
          </p:nvPr>
        </p:nvSpPr>
        <p:spPr/>
        <p:txBody>
          <a:bodyPr>
            <a:normAutofit/>
          </a:bodyPr>
          <a:lstStyle/>
          <a:p>
            <a:r>
              <a:rPr lang="en-US" dirty="0" smtClean="0"/>
              <a:t>In Office 2003</a:t>
            </a:r>
          </a:p>
          <a:p>
            <a:r>
              <a:rPr lang="en-US" dirty="0" smtClean="0"/>
              <a:t>Not in Office 2007</a:t>
            </a:r>
          </a:p>
          <a:p>
            <a:endParaRPr lang="en-US" dirty="0" smtClean="0"/>
          </a:p>
          <a:p>
            <a:r>
              <a:rPr lang="en-US" dirty="0" smtClean="0"/>
              <a:t>Not in Windows XP</a:t>
            </a:r>
          </a:p>
          <a:p>
            <a:r>
              <a:rPr lang="en-US" dirty="0" smtClean="0"/>
              <a:t>In Windows Vista</a:t>
            </a:r>
          </a:p>
          <a:p>
            <a:endParaRPr lang="en-US" dirty="0" smtClean="0"/>
          </a:p>
          <a:p>
            <a:r>
              <a:rPr lang="en-US" dirty="0" smtClean="0"/>
              <a:t>Boom microphone</a:t>
            </a:r>
          </a:p>
          <a:p>
            <a:endParaRPr lang="en-US" dirty="0"/>
          </a:p>
        </p:txBody>
      </p:sp>
      <p:sp>
        <p:nvSpPr>
          <p:cNvPr id="4" name="Multiply 3"/>
          <p:cNvSpPr/>
          <p:nvPr/>
        </p:nvSpPr>
        <p:spPr>
          <a:xfrm>
            <a:off x="5410200" y="19050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398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Well Organized Computer System</a:t>
            </a:r>
            <a:endParaRPr lang="en-US" b="1" dirty="0"/>
          </a:p>
        </p:txBody>
      </p:sp>
      <p:pic>
        <p:nvPicPr>
          <p:cNvPr id="36866" name="Picture 2" descr="http://www.modern1furniture.com/cachedimages/7/7c8e6f2a37b25912bbd4af7ef00b9604.image.750x397.jpg"/>
          <p:cNvPicPr>
            <a:picLocks noChangeAspect="1" noChangeArrowheads="1"/>
          </p:cNvPicPr>
          <p:nvPr/>
        </p:nvPicPr>
        <p:blipFill>
          <a:blip r:embed="rId2" cstate="print"/>
          <a:srcRect/>
          <a:stretch>
            <a:fillRect/>
          </a:stretch>
        </p:blipFill>
        <p:spPr bwMode="auto">
          <a:xfrm>
            <a:off x="609600" y="1752600"/>
            <a:ext cx="7917506" cy="4191000"/>
          </a:xfrm>
          <a:prstGeom prst="rect">
            <a:avLst/>
          </a:prstGeom>
          <a:ln>
            <a:noFill/>
          </a:ln>
          <a:effectLst>
            <a:outerShdw blurRad="292100" dist="139700" dir="2700000" algn="tl" rotWithShape="0">
              <a:srgbClr val="333333">
                <a:alpha val="65000"/>
              </a:srgbClr>
            </a:outerShdw>
          </a:effectLst>
        </p:spPr>
      </p:pic>
      <p:sp>
        <p:nvSpPr>
          <p:cNvPr id="4" name="Multiply 3"/>
          <p:cNvSpPr/>
          <p:nvPr/>
        </p:nvSpPr>
        <p:spPr>
          <a:xfrm>
            <a:off x="5410200" y="17526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37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sep08hairgrowth032.jpg image by carmenkeys"/>
          <p:cNvPicPr>
            <a:picLocks noChangeAspect="1" noChangeArrowheads="1"/>
          </p:cNvPicPr>
          <p:nvPr/>
        </p:nvPicPr>
        <p:blipFill>
          <a:blip r:embed="rId2" cstate="print"/>
          <a:srcRect/>
          <a:stretch>
            <a:fillRect/>
          </a:stretch>
        </p:blipFill>
        <p:spPr bwMode="auto">
          <a:xfrm>
            <a:off x="4343400" y="228600"/>
            <a:ext cx="4267200" cy="3200401"/>
          </a:xfrm>
          <a:prstGeom prst="rect">
            <a:avLst/>
          </a:prstGeom>
          <a:ln>
            <a:noFill/>
          </a:ln>
          <a:effectLst>
            <a:outerShdw blurRad="292100" dist="139700" dir="2700000" algn="tl" rotWithShape="0">
              <a:srgbClr val="333333">
                <a:alpha val="65000"/>
              </a:srgbClr>
            </a:outerShdw>
          </a:effectLst>
        </p:spPr>
      </p:pic>
      <p:pic>
        <p:nvPicPr>
          <p:cNvPr id="15366" name="Picture 6" descr="http://www.addexecutive.com/wp-content/uploads/2007/06/messy-desk.jpg"/>
          <p:cNvPicPr>
            <a:picLocks noChangeAspect="1" noChangeArrowheads="1"/>
          </p:cNvPicPr>
          <p:nvPr/>
        </p:nvPicPr>
        <p:blipFill>
          <a:blip r:embed="rId3" cstate="print"/>
          <a:srcRect/>
          <a:stretch>
            <a:fillRect/>
          </a:stretch>
        </p:blipFill>
        <p:spPr bwMode="auto">
          <a:xfrm>
            <a:off x="381000" y="3733800"/>
            <a:ext cx="3333750" cy="2619375"/>
          </a:xfrm>
          <a:prstGeom prst="rect">
            <a:avLst/>
          </a:prstGeom>
          <a:ln>
            <a:noFill/>
          </a:ln>
          <a:effectLst>
            <a:outerShdw blurRad="292100" dist="139700" dir="2700000" algn="tl" rotWithShape="0">
              <a:srgbClr val="333333">
                <a:alpha val="65000"/>
              </a:srgbClr>
            </a:outerShdw>
          </a:effectLst>
        </p:spPr>
      </p:pic>
      <p:pic>
        <p:nvPicPr>
          <p:cNvPr id="15368" name="Picture 8" descr="funny02.jpg image by commentsjunkie"/>
          <p:cNvPicPr>
            <a:picLocks noChangeAspect="1" noChangeArrowheads="1"/>
          </p:cNvPicPr>
          <p:nvPr/>
        </p:nvPicPr>
        <p:blipFill>
          <a:blip r:embed="rId4" cstate="print"/>
          <a:srcRect/>
          <a:stretch>
            <a:fillRect/>
          </a:stretch>
        </p:blipFill>
        <p:spPr bwMode="auto">
          <a:xfrm>
            <a:off x="4800600" y="3581400"/>
            <a:ext cx="3924300" cy="2943225"/>
          </a:xfrm>
          <a:prstGeom prst="rect">
            <a:avLst/>
          </a:prstGeom>
          <a:ln>
            <a:noFill/>
          </a:ln>
          <a:effectLst>
            <a:outerShdw blurRad="292100" dist="139700" dir="2700000" algn="tl" rotWithShape="0">
              <a:srgbClr val="333333">
                <a:alpha val="65000"/>
              </a:srgbClr>
            </a:outerShdw>
          </a:effectLst>
        </p:spPr>
      </p:pic>
      <p:pic>
        <p:nvPicPr>
          <p:cNvPr id="15370" name="Picture 10" descr="http://4.bp.blogspot.com/_2cxvSmlPoaM/ShxggdmkXoI/AAAAAAAAAu8/zey4wjhjHYQ/s400/messy-desk-012-453.jpg"/>
          <p:cNvPicPr>
            <a:picLocks noChangeAspect="1" noChangeArrowheads="1"/>
          </p:cNvPicPr>
          <p:nvPr/>
        </p:nvPicPr>
        <p:blipFill>
          <a:blip r:embed="rId5" cstate="print"/>
          <a:srcRect/>
          <a:stretch>
            <a:fillRect/>
          </a:stretch>
        </p:blipFill>
        <p:spPr bwMode="auto">
          <a:xfrm>
            <a:off x="304800" y="457200"/>
            <a:ext cx="3810000" cy="2886075"/>
          </a:xfrm>
          <a:prstGeom prst="rect">
            <a:avLst/>
          </a:prstGeom>
          <a:ln>
            <a:noFill/>
          </a:ln>
          <a:effectLst>
            <a:outerShdw blurRad="292100" dist="139700" dir="2700000" algn="tl" rotWithShape="0">
              <a:srgbClr val="333333">
                <a:alpha val="65000"/>
              </a:srgbClr>
            </a:outerShdw>
          </a:effectLst>
        </p:spPr>
      </p:pic>
      <p:sp>
        <p:nvSpPr>
          <p:cNvPr id="6" name="Multiply 5"/>
          <p:cNvSpPr/>
          <p:nvPr/>
        </p:nvSpPr>
        <p:spPr>
          <a:xfrm>
            <a:off x="3962400" y="37338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655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Computer System</a:t>
            </a:r>
            <a:endParaRPr lang="en-US" b="1" dirty="0"/>
          </a:p>
        </p:txBody>
      </p:sp>
      <p:pic>
        <p:nvPicPr>
          <p:cNvPr id="37890" name="Picture 2" descr="H:\DCIM\100CASIO\CIMG2768.JPG"/>
          <p:cNvPicPr>
            <a:picLocks noChangeAspect="1" noChangeArrowheads="1"/>
          </p:cNvPicPr>
          <p:nvPr/>
        </p:nvPicPr>
        <p:blipFill>
          <a:blip r:embed="rId2" cstate="print"/>
          <a:srcRect/>
          <a:stretch>
            <a:fillRect/>
          </a:stretch>
        </p:blipFill>
        <p:spPr bwMode="auto">
          <a:xfrm>
            <a:off x="1143000" y="1295400"/>
            <a:ext cx="6705600"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5541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ageu.com/images/pictures/hands_laptop.jpg"/>
          <p:cNvPicPr>
            <a:picLocks noChangeAspect="1" noChangeArrowheads="1"/>
          </p:cNvPicPr>
          <p:nvPr/>
        </p:nvPicPr>
        <p:blipFill>
          <a:blip r:embed="rId2" cstate="print"/>
          <a:srcRect/>
          <a:stretch>
            <a:fillRect/>
          </a:stretch>
        </p:blipFill>
        <p:spPr bwMode="auto">
          <a:xfrm>
            <a:off x="2743200" y="2362200"/>
            <a:ext cx="5930348" cy="3409950"/>
          </a:xfrm>
          <a:prstGeom prst="rect">
            <a:avLst/>
          </a:prstGeom>
          <a:noFill/>
        </p:spPr>
      </p:pic>
      <p:sp>
        <p:nvSpPr>
          <p:cNvPr id="3" name="Oval 2"/>
          <p:cNvSpPr/>
          <p:nvPr/>
        </p:nvSpPr>
        <p:spPr>
          <a:xfrm rot="1801764">
            <a:off x="453937" y="365021"/>
            <a:ext cx="1596284" cy="22422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533400" y="2590800"/>
            <a:ext cx="1524000" cy="3962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rot="19925427">
            <a:off x="1116933" y="2561164"/>
            <a:ext cx="838286" cy="33528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7" name="Straight Arrow Connector 6"/>
          <p:cNvCxnSpPr/>
          <p:nvPr/>
        </p:nvCxnSpPr>
        <p:spPr>
          <a:xfrm>
            <a:off x="2286000" y="1600200"/>
            <a:ext cx="4343400" cy="1828800"/>
          </a:xfrm>
          <a:prstGeom prst="straightConnector1">
            <a:avLst/>
          </a:prstGeom>
          <a:ln w="762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Explosion 2 7"/>
          <p:cNvSpPr/>
          <p:nvPr/>
        </p:nvSpPr>
        <p:spPr>
          <a:xfrm>
            <a:off x="1752600" y="5486400"/>
            <a:ext cx="1752600" cy="11430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Ouch</a:t>
            </a:r>
            <a:endParaRPr lang="en-US" b="1" dirty="0">
              <a:solidFill>
                <a:prstClr val="black"/>
              </a:solidFill>
            </a:endParaRPr>
          </a:p>
        </p:txBody>
      </p:sp>
      <p:sp>
        <p:nvSpPr>
          <p:cNvPr id="9" name="Explosion 2 8"/>
          <p:cNvSpPr/>
          <p:nvPr/>
        </p:nvSpPr>
        <p:spPr>
          <a:xfrm>
            <a:off x="0" y="2362200"/>
            <a:ext cx="1066800" cy="6096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black"/>
                </a:solidFill>
              </a:rPr>
              <a:t>Ouch</a:t>
            </a:r>
            <a:endParaRPr lang="en-US" sz="900" b="1" dirty="0">
              <a:solidFill>
                <a:prstClr val="black"/>
              </a:solidFill>
            </a:endParaRPr>
          </a:p>
        </p:txBody>
      </p:sp>
      <p:sp>
        <p:nvSpPr>
          <p:cNvPr id="10" name="TextBox 9"/>
          <p:cNvSpPr txBox="1"/>
          <p:nvPr/>
        </p:nvSpPr>
        <p:spPr>
          <a:xfrm>
            <a:off x="2895600" y="533400"/>
            <a:ext cx="5638800" cy="1200329"/>
          </a:xfrm>
          <a:prstGeom prst="rect">
            <a:avLst/>
          </a:prstGeom>
          <a:noFill/>
        </p:spPr>
        <p:txBody>
          <a:bodyPr wrap="square" rtlCol="0">
            <a:spAutoFit/>
          </a:bodyPr>
          <a:lstStyle/>
          <a:p>
            <a:pPr algn="ctr"/>
            <a:r>
              <a:rPr lang="en-US" sz="3600" b="1" dirty="0">
                <a:solidFill>
                  <a:prstClr val="black"/>
                </a:solidFill>
              </a:rPr>
              <a:t>Laptops are not Ergonomically Sound</a:t>
            </a:r>
            <a:endParaRPr lang="en-US" b="1" dirty="0">
              <a:solidFill>
                <a:prstClr val="black"/>
              </a:solidFill>
            </a:endParaRPr>
          </a:p>
        </p:txBody>
      </p:sp>
      <p:sp>
        <p:nvSpPr>
          <p:cNvPr id="11" name="Multiply 10"/>
          <p:cNvSpPr/>
          <p:nvPr/>
        </p:nvSpPr>
        <p:spPr>
          <a:xfrm>
            <a:off x="5327374" y="80226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230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77" name="Picture 1" descr="http://www.fin.ucar.edu/sass/safety/ucar_sass/ergo/mouse_pad.gif"/>
          <p:cNvPicPr>
            <a:picLocks noChangeAspect="1" noChangeArrowheads="1"/>
          </p:cNvPicPr>
          <p:nvPr/>
        </p:nvPicPr>
        <p:blipFill>
          <a:blip r:embed="rId2" r:link="rId3" cstate="print"/>
          <a:srcRect/>
          <a:stretch>
            <a:fillRect/>
          </a:stretch>
        </p:blipFill>
        <p:spPr bwMode="auto">
          <a:xfrm>
            <a:off x="1143000" y="838200"/>
            <a:ext cx="7010400" cy="5597309"/>
          </a:xfrm>
          <a:prstGeom prst="rect">
            <a:avLst/>
          </a:prstGeom>
          <a:noFill/>
        </p:spPr>
      </p:pic>
      <p:sp>
        <p:nvSpPr>
          <p:cNvPr id="4" name="Multiply 3"/>
          <p:cNvSpPr/>
          <p:nvPr/>
        </p:nvSpPr>
        <p:spPr>
          <a:xfrm>
            <a:off x="5638800" y="371061"/>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278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www.renki.wpcomp.com/~ulmaster/images/natural-keyboard-4000-400x400.jpg"/>
          <p:cNvPicPr>
            <a:picLocks noChangeAspect="1" noChangeArrowheads="1"/>
          </p:cNvPicPr>
          <p:nvPr/>
        </p:nvPicPr>
        <p:blipFill>
          <a:blip r:embed="rId2" cstate="print"/>
          <a:srcRect/>
          <a:stretch>
            <a:fillRect/>
          </a:stretch>
        </p:blipFill>
        <p:spPr bwMode="auto">
          <a:xfrm>
            <a:off x="1219200" y="304800"/>
            <a:ext cx="6553200" cy="6553200"/>
          </a:xfrm>
          <a:prstGeom prst="rect">
            <a:avLst/>
          </a:prstGeom>
          <a:noFill/>
        </p:spPr>
      </p:pic>
      <p:sp>
        <p:nvSpPr>
          <p:cNvPr id="3" name="Multiply 2"/>
          <p:cNvSpPr/>
          <p:nvPr/>
        </p:nvSpPr>
        <p:spPr>
          <a:xfrm>
            <a:off x="3655943" y="762000"/>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017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533400"/>
            <a:ext cx="3789307" cy="646331"/>
          </a:xfrm>
          <a:prstGeom prst="rect">
            <a:avLst/>
          </a:prstGeom>
        </p:spPr>
        <p:txBody>
          <a:bodyPr wrap="none">
            <a:spAutoFit/>
          </a:bodyPr>
          <a:lstStyle/>
          <a:p>
            <a:r>
              <a:rPr lang="en-US" sz="3600" b="1" dirty="0">
                <a:solidFill>
                  <a:prstClr val="black"/>
                </a:solidFill>
              </a:rPr>
              <a:t>Multiple Monitors </a:t>
            </a:r>
          </a:p>
        </p:txBody>
      </p:sp>
      <p:pic>
        <p:nvPicPr>
          <p:cNvPr id="31746" name="Picture 2" descr="http://www.digitaltigers.com/images/product/main/whatsnew-wid900.jpg"/>
          <p:cNvPicPr>
            <a:picLocks noChangeAspect="1" noChangeArrowheads="1"/>
          </p:cNvPicPr>
          <p:nvPr/>
        </p:nvPicPr>
        <p:blipFill>
          <a:blip r:embed="rId2" cstate="print"/>
          <a:srcRect/>
          <a:stretch>
            <a:fillRect/>
          </a:stretch>
        </p:blipFill>
        <p:spPr bwMode="auto">
          <a:xfrm>
            <a:off x="533400" y="1905000"/>
            <a:ext cx="8096250" cy="3800475"/>
          </a:xfrm>
          <a:prstGeom prst="rect">
            <a:avLst/>
          </a:prstGeom>
          <a:noFill/>
        </p:spPr>
      </p:pic>
      <p:sp>
        <p:nvSpPr>
          <p:cNvPr id="4" name="Multiply 3"/>
          <p:cNvSpPr/>
          <p:nvPr/>
        </p:nvSpPr>
        <p:spPr>
          <a:xfrm>
            <a:off x="7162800" y="866504"/>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855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533400"/>
            <a:ext cx="3527376" cy="646331"/>
          </a:xfrm>
          <a:prstGeom prst="rect">
            <a:avLst/>
          </a:prstGeom>
        </p:spPr>
        <p:txBody>
          <a:bodyPr wrap="none">
            <a:spAutoFit/>
          </a:bodyPr>
          <a:lstStyle/>
          <a:p>
            <a:r>
              <a:rPr lang="en-US" sz="3600" b="1" dirty="0" err="1">
                <a:solidFill>
                  <a:prstClr val="black"/>
                </a:solidFill>
              </a:rPr>
              <a:t>Duplexing</a:t>
            </a:r>
            <a:r>
              <a:rPr lang="en-US" sz="3600" b="1" dirty="0">
                <a:solidFill>
                  <a:prstClr val="black"/>
                </a:solidFill>
              </a:rPr>
              <a:t> Printer</a:t>
            </a:r>
          </a:p>
        </p:txBody>
      </p:sp>
      <p:pic>
        <p:nvPicPr>
          <p:cNvPr id="32774" name="Picture 6" descr="http://www.sweissco.com/hp4200.gif"/>
          <p:cNvPicPr>
            <a:picLocks noChangeAspect="1" noChangeArrowheads="1"/>
          </p:cNvPicPr>
          <p:nvPr/>
        </p:nvPicPr>
        <p:blipFill>
          <a:blip r:embed="rId2" cstate="print"/>
          <a:srcRect/>
          <a:stretch>
            <a:fillRect/>
          </a:stretch>
        </p:blipFill>
        <p:spPr bwMode="auto">
          <a:xfrm>
            <a:off x="5029200" y="2286000"/>
            <a:ext cx="3352800" cy="3747247"/>
          </a:xfrm>
          <a:prstGeom prst="rect">
            <a:avLst/>
          </a:prstGeom>
          <a:noFill/>
        </p:spPr>
      </p:pic>
      <p:pic>
        <p:nvPicPr>
          <p:cNvPr id="32776" name="Picture 8" descr="http://images.bizrate.com/resize?sq=200&amp;uid=175059822"/>
          <p:cNvPicPr>
            <a:picLocks noChangeAspect="1" noChangeArrowheads="1"/>
          </p:cNvPicPr>
          <p:nvPr/>
        </p:nvPicPr>
        <p:blipFill>
          <a:blip r:embed="rId3" cstate="print"/>
          <a:srcRect/>
          <a:stretch>
            <a:fillRect/>
          </a:stretch>
        </p:blipFill>
        <p:spPr bwMode="auto">
          <a:xfrm>
            <a:off x="1447800" y="1600200"/>
            <a:ext cx="3276600" cy="3276600"/>
          </a:xfrm>
          <a:prstGeom prst="rect">
            <a:avLst/>
          </a:prstGeom>
          <a:noFill/>
        </p:spPr>
      </p:pic>
    </p:spTree>
    <p:extLst>
      <p:ext uri="{BB962C8B-B14F-4D97-AF65-F5344CB8AC3E}">
        <p14:creationId xmlns:p14="http://schemas.microsoft.com/office/powerpoint/2010/main" val="2726283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90600" y="334090"/>
            <a:ext cx="69342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Cloud Computing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What is Cloud Computing?...Why is it Better?...Why do we need it?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Cloud Computing</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The concept of cloud computing is not new; it dates back to the nineteen-seventies when timesharing systems allowed dumb computer terminals to connect to, and rent time from, remote mainframe systems. Since that time, this concept has been referred to by many names such as “Timesharing systems”,  “Remote Job Entry”, “Network Computing”, “Web-Based Solutions”, “Software as a Service (SAAS)”, and most recently – “Cloud Computing”.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cdn.techsling.com/wp-content/uploads/2010/03/cloudcomput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270500"/>
            <a:ext cx="3200400" cy="3054100"/>
          </a:xfrm>
          <a:prstGeom prst="rect">
            <a:avLst/>
          </a:prstGeom>
          <a:ln>
            <a:solidFill>
              <a:schemeClr val="bg1">
                <a:lumMod val="6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151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1. </a:t>
            </a:r>
            <a:r>
              <a:rPr lang="en-US" sz="2800" b="1" dirty="0" err="1" smtClean="0"/>
              <a:t>WiMax</a:t>
            </a:r>
            <a:r>
              <a:rPr lang="en-US" sz="2800" b="1" dirty="0" smtClean="0"/>
              <a:t> is also known as 4G</a:t>
            </a:r>
            <a:br>
              <a:rPr lang="en-US" sz="2800" b="1" dirty="0" smtClean="0"/>
            </a:br>
            <a:r>
              <a:rPr lang="en-US" sz="2800" b="1" dirty="0" smtClean="0"/>
              <a:t>2. It is available as a hotspot, but most 4G technology is found in the cellular phone industry.</a:t>
            </a:r>
            <a:br>
              <a:rPr lang="en-US" sz="2800" b="1" dirty="0" smtClean="0"/>
            </a:br>
            <a:r>
              <a:rPr lang="en-US" sz="2800" b="1" dirty="0" smtClean="0"/>
              <a:t>3. Speed up to 1,000 MBs</a:t>
            </a:r>
            <a:br>
              <a:rPr lang="en-US" sz="2800" b="1" dirty="0" smtClean="0"/>
            </a:br>
            <a:r>
              <a:rPr lang="en-US" sz="2800" b="1" dirty="0"/>
              <a:t>	</a:t>
            </a:r>
            <a:r>
              <a:rPr lang="en-US" sz="2800" b="1" dirty="0" smtClean="0"/>
              <a:t>But spigot controlled</a:t>
            </a:r>
            <a:br>
              <a:rPr lang="en-US" sz="2800" b="1" dirty="0" smtClean="0"/>
            </a:br>
            <a:r>
              <a:rPr lang="en-US" sz="2800" b="1" dirty="0" smtClean="0"/>
              <a:t>4. 3G is 1.5 MBs, </a:t>
            </a:r>
            <a:r>
              <a:rPr lang="en-US" sz="1800" b="1" dirty="0" smtClean="0"/>
              <a:t>(or about 5 times faster than a phone line)</a:t>
            </a: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3G </a:t>
            </a:r>
            <a:r>
              <a:rPr lang="en-US" sz="4800" b="1" dirty="0" err="1" smtClean="0"/>
              <a:t>vs</a:t>
            </a:r>
            <a:r>
              <a:rPr lang="en-US" sz="4800" b="1" dirty="0" smtClean="0"/>
              <a:t> 4G</a:t>
            </a:r>
            <a:endParaRPr lang="en-US" sz="4800" dirty="0"/>
          </a:p>
        </p:txBody>
      </p:sp>
      <p:sp>
        <p:nvSpPr>
          <p:cNvPr id="4" name="TextBox 3"/>
          <p:cNvSpPr txBox="1"/>
          <p:nvPr/>
        </p:nvSpPr>
        <p:spPr>
          <a:xfrm>
            <a:off x="7467600" y="409368"/>
            <a:ext cx="990600" cy="369332"/>
          </a:xfrm>
          <a:prstGeom prst="rect">
            <a:avLst/>
          </a:prstGeom>
          <a:noFill/>
        </p:spPr>
        <p:txBody>
          <a:bodyPr wrap="square" rtlCol="0">
            <a:spAutoFit/>
          </a:bodyPr>
          <a:lstStyle/>
          <a:p>
            <a:pPr algn="r"/>
            <a:r>
              <a:rPr lang="en-US" dirty="0" smtClean="0"/>
              <a:t>Page 9</a:t>
            </a:r>
            <a:endParaRPr lang="en-US" dirty="0"/>
          </a:p>
        </p:txBody>
      </p:sp>
    </p:spTree>
    <p:extLst>
      <p:ext uri="{BB962C8B-B14F-4D97-AF65-F5344CB8AC3E}">
        <p14:creationId xmlns:p14="http://schemas.microsoft.com/office/powerpoint/2010/main" val="41469232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467600" cy="5262979"/>
          </a:xfrm>
          <a:prstGeom prst="rect">
            <a:avLst/>
          </a:prstGeom>
        </p:spPr>
        <p:txBody>
          <a:bodyPr wrap="square">
            <a:spAutoFit/>
          </a:bodyPr>
          <a:lstStyle/>
          <a:p>
            <a:pPr algn="just"/>
            <a:r>
              <a:rPr lang="en-US" sz="2800" dirty="0"/>
              <a:t>While there are many differing and complex definitions for cloud computing, in simple terms “cloud computing” means that your applications and data reside on a remote computer sever rather than your own desktop computer or mobile device. Thereafter, users connect to their applications and data via the internet, which is ubiquitously referred to as “the cloud”. (The term “cloud” is derived from the cloud shape that many designers use to represent the internet when diagraming networks).</a:t>
            </a:r>
          </a:p>
          <a:p>
            <a:pPr algn="just"/>
            <a:r>
              <a:rPr lang="en-US" sz="2800" dirty="0"/>
              <a:t> </a:t>
            </a:r>
          </a:p>
        </p:txBody>
      </p:sp>
      <p:sp>
        <p:nvSpPr>
          <p:cNvPr id="3" name="Multiply 2"/>
          <p:cNvSpPr/>
          <p:nvPr/>
        </p:nvSpPr>
        <p:spPr>
          <a:xfrm>
            <a:off x="3810000" y="503583"/>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530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33400"/>
            <a:ext cx="8991600" cy="646331"/>
          </a:xfrm>
          <a:prstGeom prst="rect">
            <a:avLst/>
          </a:prstGeom>
          <a:noFill/>
        </p:spPr>
        <p:txBody>
          <a:bodyPr wrap="square" rtlCol="0">
            <a:spAutoFit/>
          </a:bodyPr>
          <a:lstStyle/>
          <a:p>
            <a:pPr algn="ctr"/>
            <a:r>
              <a:rPr lang="en-US" sz="3600" b="1" dirty="0" smtClean="0"/>
              <a:t>Windows Live/Office 365</a:t>
            </a:r>
            <a:endParaRPr lang="en-US" sz="3600" b="1" dirty="0"/>
          </a:p>
        </p:txBody>
      </p:sp>
      <p:sp>
        <p:nvSpPr>
          <p:cNvPr id="3" name="TextBox 2"/>
          <p:cNvSpPr txBox="1"/>
          <p:nvPr/>
        </p:nvSpPr>
        <p:spPr>
          <a:xfrm>
            <a:off x="-37563" y="1337738"/>
            <a:ext cx="8991600" cy="646331"/>
          </a:xfrm>
          <a:prstGeom prst="rect">
            <a:avLst/>
          </a:prstGeom>
          <a:noFill/>
        </p:spPr>
        <p:txBody>
          <a:bodyPr wrap="square" rtlCol="0">
            <a:spAutoFit/>
          </a:bodyPr>
          <a:lstStyle/>
          <a:p>
            <a:pPr algn="ctr"/>
            <a:r>
              <a:rPr lang="en-US" sz="3600" b="1" dirty="0" smtClean="0"/>
              <a:t>Cloud based Solution</a:t>
            </a:r>
            <a:endParaRPr lang="en-US" sz="3600" b="1" dirty="0"/>
          </a:p>
        </p:txBody>
      </p:sp>
      <p:pic>
        <p:nvPicPr>
          <p:cNvPr id="4" name="Picture 3" descr="C:\Users\carlton\AppData\Local\Temp\SNAGHTML59ef6060.PNG"/>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8001000" cy="2590800"/>
          </a:xfrm>
          <a:prstGeom prst="rect">
            <a:avLst/>
          </a:prstGeom>
          <a:noFill/>
          <a:ln>
            <a:noFill/>
          </a:ln>
        </p:spPr>
      </p:pic>
      <p:sp>
        <p:nvSpPr>
          <p:cNvPr id="5" name="TextBox 4"/>
          <p:cNvSpPr txBox="1"/>
          <p:nvPr/>
        </p:nvSpPr>
        <p:spPr>
          <a:xfrm>
            <a:off x="76200" y="5486400"/>
            <a:ext cx="8991600" cy="646331"/>
          </a:xfrm>
          <a:prstGeom prst="rect">
            <a:avLst/>
          </a:prstGeom>
          <a:noFill/>
        </p:spPr>
        <p:txBody>
          <a:bodyPr wrap="square" rtlCol="0">
            <a:spAutoFit/>
          </a:bodyPr>
          <a:lstStyle/>
          <a:p>
            <a:pPr algn="ctr"/>
            <a:r>
              <a:rPr lang="en-US" sz="3600" b="1" dirty="0" smtClean="0">
                <a:hlinkClick r:id="rId3"/>
              </a:rPr>
              <a:t>Office 365 - $10 Per Month</a:t>
            </a:r>
            <a:endParaRPr lang="en-US" sz="3600" b="1" dirty="0"/>
          </a:p>
        </p:txBody>
      </p:sp>
    </p:spTree>
    <p:extLst>
      <p:ext uri="{BB962C8B-B14F-4D97-AF65-F5344CB8AC3E}">
        <p14:creationId xmlns:p14="http://schemas.microsoft.com/office/powerpoint/2010/main" val="8238889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0249"/>
            <a:ext cx="8001000" cy="584775"/>
          </a:xfrm>
          <a:prstGeom prst="rect">
            <a:avLst/>
          </a:prstGeom>
          <a:noFill/>
        </p:spPr>
        <p:txBody>
          <a:bodyPr wrap="square" rtlCol="0">
            <a:spAutoFit/>
          </a:bodyPr>
          <a:lstStyle/>
          <a:p>
            <a:pPr algn="ctr"/>
            <a:r>
              <a:rPr lang="en-US" sz="3200" b="1" dirty="0" smtClean="0"/>
              <a:t>TripIt Demonstration</a:t>
            </a:r>
            <a:endParaRPr lang="en-US" sz="3200" b="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1371600"/>
            <a:ext cx="6502400"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1439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0249"/>
            <a:ext cx="8001000" cy="707886"/>
          </a:xfrm>
          <a:prstGeom prst="rect">
            <a:avLst/>
          </a:prstGeom>
          <a:noFill/>
        </p:spPr>
        <p:txBody>
          <a:bodyPr wrap="square" rtlCol="0">
            <a:spAutoFit/>
          </a:bodyPr>
          <a:lstStyle/>
          <a:p>
            <a:pPr algn="ctr"/>
            <a:r>
              <a:rPr lang="en-US" sz="4000" b="1" dirty="0" smtClean="0"/>
              <a:t>TripIt Demonstration</a:t>
            </a:r>
            <a:endParaRPr lang="en-US" sz="4000" b="1" dirty="0"/>
          </a:p>
        </p:txBody>
      </p:sp>
      <p:sp>
        <p:nvSpPr>
          <p:cNvPr id="3" name="TextBox 2"/>
          <p:cNvSpPr txBox="1"/>
          <p:nvPr/>
        </p:nvSpPr>
        <p:spPr>
          <a:xfrm>
            <a:off x="540913" y="1524000"/>
            <a:ext cx="8001000" cy="3046988"/>
          </a:xfrm>
          <a:prstGeom prst="rect">
            <a:avLst/>
          </a:prstGeom>
          <a:noFill/>
        </p:spPr>
        <p:txBody>
          <a:bodyPr wrap="square" rtlCol="0">
            <a:spAutoFit/>
          </a:bodyPr>
          <a:lstStyle/>
          <a:p>
            <a:r>
              <a:rPr lang="en-US" sz="3200" b="1" dirty="0" smtClean="0"/>
              <a:t>1. Make Avis Reservation</a:t>
            </a:r>
          </a:p>
          <a:p>
            <a:r>
              <a:rPr lang="en-US" sz="3200" b="1" dirty="0" smtClean="0"/>
              <a:t>2. Receive Avis Reservation</a:t>
            </a:r>
          </a:p>
          <a:p>
            <a:r>
              <a:rPr lang="en-US" sz="3200" b="1" dirty="0" smtClean="0"/>
              <a:t>3. Forward Avis Reservation (Dec 5-6) </a:t>
            </a:r>
          </a:p>
          <a:p>
            <a:r>
              <a:rPr lang="en-US" sz="3200" b="1" dirty="0" smtClean="0"/>
              <a:t>4. View Results on Smartphone/Tablet</a:t>
            </a:r>
          </a:p>
          <a:p>
            <a:r>
              <a:rPr lang="en-US" sz="3200" b="1" dirty="0" smtClean="0"/>
              <a:t>5. Hotel, click address, directions, map, navigate</a:t>
            </a:r>
          </a:p>
        </p:txBody>
      </p:sp>
    </p:spTree>
    <p:extLst>
      <p:ext uri="{BB962C8B-B14F-4D97-AF65-F5344CB8AC3E}">
        <p14:creationId xmlns:p14="http://schemas.microsoft.com/office/powerpoint/2010/main" val="16703982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09600" y="1676400"/>
            <a:ext cx="7696200" cy="4419600"/>
            <a:chOff x="0" y="0"/>
            <a:chExt cx="38887" cy="25924"/>
          </a:xfrm>
          <a:effectLst/>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t="18965"/>
            <a:stretch>
              <a:fillRect/>
            </a:stretch>
          </p:blipFill>
          <p:spPr bwMode="auto">
            <a:xfrm>
              <a:off x="0" y="2311"/>
              <a:ext cx="38887" cy="23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rcRect b="92413"/>
            <a:stretch>
              <a:fillRect/>
            </a:stretch>
          </p:blipFill>
          <p:spPr bwMode="auto">
            <a:xfrm>
              <a:off x="0" y="0"/>
              <a:ext cx="38887" cy="2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371600" y="457200"/>
            <a:ext cx="6553200" cy="646331"/>
          </a:xfrm>
          <a:prstGeom prst="rect">
            <a:avLst/>
          </a:prstGeom>
          <a:noFill/>
        </p:spPr>
        <p:txBody>
          <a:bodyPr wrap="square" rtlCol="0">
            <a:spAutoFit/>
          </a:bodyPr>
          <a:lstStyle/>
          <a:p>
            <a:pPr algn="ctr"/>
            <a:r>
              <a:rPr lang="en-US" sz="3600" b="1" dirty="0" smtClean="0"/>
              <a:t>Concur Breeze</a:t>
            </a:r>
            <a:endParaRPr lang="en-US" sz="3600" b="1" dirty="0"/>
          </a:p>
        </p:txBody>
      </p:sp>
    </p:spTree>
    <p:extLst>
      <p:ext uri="{BB962C8B-B14F-4D97-AF65-F5344CB8AC3E}">
        <p14:creationId xmlns:p14="http://schemas.microsoft.com/office/powerpoint/2010/main" val="37754241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0249"/>
            <a:ext cx="8001000" cy="646331"/>
          </a:xfrm>
          <a:prstGeom prst="rect">
            <a:avLst/>
          </a:prstGeom>
          <a:noFill/>
        </p:spPr>
        <p:txBody>
          <a:bodyPr wrap="square" rtlCol="0">
            <a:spAutoFit/>
          </a:bodyPr>
          <a:lstStyle/>
          <a:p>
            <a:pPr algn="ctr"/>
            <a:r>
              <a:rPr lang="en-US" sz="3600" b="1" dirty="0" smtClean="0"/>
              <a:t>Concur Breeze Demonstration</a:t>
            </a:r>
            <a:endParaRPr lang="en-US" sz="3600" b="1" dirty="0"/>
          </a:p>
        </p:txBody>
      </p:sp>
      <p:sp>
        <p:nvSpPr>
          <p:cNvPr id="3" name="TextBox 2"/>
          <p:cNvSpPr txBox="1"/>
          <p:nvPr/>
        </p:nvSpPr>
        <p:spPr>
          <a:xfrm>
            <a:off x="304800" y="1524000"/>
            <a:ext cx="8534399" cy="4031873"/>
          </a:xfrm>
          <a:prstGeom prst="rect">
            <a:avLst/>
          </a:prstGeom>
          <a:noFill/>
        </p:spPr>
        <p:txBody>
          <a:bodyPr wrap="square" rtlCol="0">
            <a:spAutoFit/>
          </a:bodyPr>
          <a:lstStyle/>
          <a:p>
            <a:pPr marL="514350" indent="-514350">
              <a:buAutoNum type="arabicPeriod"/>
            </a:pPr>
            <a:r>
              <a:rPr lang="en-US" sz="3200" b="1" dirty="0" smtClean="0"/>
              <a:t>Computer</a:t>
            </a:r>
          </a:p>
          <a:p>
            <a:r>
              <a:rPr lang="en-US" sz="3200" b="1" dirty="0"/>
              <a:t>	</a:t>
            </a:r>
            <a:r>
              <a:rPr lang="en-US" sz="3200" b="1" dirty="0" smtClean="0"/>
              <a:t>- Import Credit Card Data</a:t>
            </a:r>
          </a:p>
          <a:p>
            <a:pPr lvl="1"/>
            <a:r>
              <a:rPr lang="en-US" sz="3200" b="1" dirty="0" smtClean="0"/>
              <a:t>	- Add credit card data to a new exp. report</a:t>
            </a:r>
          </a:p>
          <a:p>
            <a:pPr lvl="1"/>
            <a:r>
              <a:rPr lang="en-US" sz="3200" b="1" dirty="0" smtClean="0"/>
              <a:t>	- Shows up on smartphone </a:t>
            </a:r>
          </a:p>
          <a:p>
            <a:r>
              <a:rPr lang="en-US" sz="3200" b="1" dirty="0" smtClean="0"/>
              <a:t>2. Smartphone</a:t>
            </a:r>
          </a:p>
          <a:p>
            <a:r>
              <a:rPr lang="en-US" sz="3200" b="1" dirty="0"/>
              <a:t>	</a:t>
            </a:r>
            <a:r>
              <a:rPr lang="en-US" sz="3200" b="1" dirty="0" smtClean="0"/>
              <a:t>- Add Quick Expense</a:t>
            </a:r>
          </a:p>
          <a:p>
            <a:r>
              <a:rPr lang="en-US" sz="3200" b="1" dirty="0"/>
              <a:t>	</a:t>
            </a:r>
            <a:r>
              <a:rPr lang="en-US" sz="3200" b="1" dirty="0" smtClean="0"/>
              <a:t>- Take picture of receipt</a:t>
            </a:r>
          </a:p>
          <a:p>
            <a:r>
              <a:rPr lang="en-US" sz="3200" b="1" dirty="0"/>
              <a:t>	</a:t>
            </a:r>
            <a:r>
              <a:rPr lang="en-US" sz="3200" b="1" dirty="0" smtClean="0"/>
              <a:t>- Shows up on Computer</a:t>
            </a:r>
            <a:endParaRPr lang="en-US" sz="3200" b="1" dirty="0"/>
          </a:p>
        </p:txBody>
      </p:sp>
    </p:spTree>
    <p:extLst>
      <p:ext uri="{BB962C8B-B14F-4D97-AF65-F5344CB8AC3E}">
        <p14:creationId xmlns:p14="http://schemas.microsoft.com/office/powerpoint/2010/main" val="38899546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6124754"/>
          </a:xfrm>
          <a:prstGeom prst="rect">
            <a:avLst/>
          </a:prstGeom>
        </p:spPr>
        <p:txBody>
          <a:bodyPr wrap="square">
            <a:spAutoFit/>
          </a:bodyPr>
          <a:lstStyle/>
          <a:p>
            <a:pPr lvl="0" algn="ctr"/>
            <a:r>
              <a:rPr lang="en-US" sz="3200" b="1" dirty="0"/>
              <a:t>The Future of Reading the </a:t>
            </a:r>
            <a:r>
              <a:rPr lang="en-US" sz="3200" b="1" dirty="0" smtClean="0"/>
              <a:t>News</a:t>
            </a:r>
            <a:endParaRPr lang="en-US" sz="3200" b="1" dirty="0"/>
          </a:p>
          <a:p>
            <a:pPr lvl="1"/>
            <a:endParaRPr lang="en-US" sz="2400" b="1" dirty="0" smtClean="0"/>
          </a:p>
          <a:p>
            <a:r>
              <a:rPr lang="en-US" sz="2400" b="1" dirty="0" smtClean="0"/>
              <a:t>Average </a:t>
            </a:r>
            <a:r>
              <a:rPr lang="en-US" sz="2400" b="1" dirty="0"/>
              <a:t>age of newspaper reader is 55</a:t>
            </a:r>
          </a:p>
          <a:p>
            <a:r>
              <a:rPr lang="en-US" sz="2400" b="1" dirty="0"/>
              <a:t>Newspapers subscribership is way down</a:t>
            </a:r>
          </a:p>
          <a:p>
            <a:r>
              <a:rPr lang="en-US" sz="2400" b="1" u="sng" dirty="0">
                <a:hlinkClick r:id="rId2"/>
              </a:rPr>
              <a:t>NYT Shares</a:t>
            </a:r>
            <a:r>
              <a:rPr lang="en-US" sz="2400" b="1" dirty="0"/>
              <a:t>      </a:t>
            </a:r>
            <a:r>
              <a:rPr lang="en-US" sz="2400" b="1" u="sng" dirty="0">
                <a:hlinkClick r:id="rId3"/>
              </a:rPr>
              <a:t>NYT Subscribers</a:t>
            </a:r>
            <a:endParaRPr lang="en-US" sz="2400" b="1" dirty="0"/>
          </a:p>
          <a:p>
            <a:r>
              <a:rPr lang="en-US" sz="2400" b="1" dirty="0"/>
              <a:t>Newsweek was sold for $1 dollar</a:t>
            </a:r>
          </a:p>
          <a:p>
            <a:r>
              <a:rPr lang="en-US" sz="2400" b="1" dirty="0"/>
              <a:t>Each day </a:t>
            </a:r>
            <a:r>
              <a:rPr lang="en-US" sz="2400" b="1" u="sng" dirty="0">
                <a:hlinkClick r:id="rId4"/>
              </a:rPr>
              <a:t>AP produces thousands of news stories</a:t>
            </a:r>
            <a:r>
              <a:rPr lang="en-US" sz="2400" b="1" dirty="0"/>
              <a:t>, who will filter those stories for you in the future?</a:t>
            </a:r>
          </a:p>
          <a:p>
            <a:r>
              <a:rPr lang="en-US" sz="2400" b="1" u="sng" dirty="0">
                <a:hlinkClick r:id="rId5"/>
              </a:rPr>
              <a:t>Matt Drudge</a:t>
            </a:r>
            <a:r>
              <a:rPr lang="en-US" sz="2400" b="1" dirty="0"/>
              <a:t>? One trillion hits a year…and growing. </a:t>
            </a:r>
          </a:p>
          <a:p>
            <a:pPr lvl="1"/>
            <a:r>
              <a:rPr lang="en-US" sz="2400" b="1" dirty="0"/>
              <a:t>Matt’s not smart</a:t>
            </a:r>
          </a:p>
          <a:p>
            <a:pPr lvl="1"/>
            <a:r>
              <a:rPr lang="en-US" sz="2400" b="1" dirty="0"/>
              <a:t>Matt’s can’t write well…I’ve read his book.</a:t>
            </a:r>
          </a:p>
          <a:p>
            <a:pPr lvl="1"/>
            <a:r>
              <a:rPr lang="en-US" sz="2400" b="1" dirty="0"/>
              <a:t>Matt only links</a:t>
            </a:r>
          </a:p>
          <a:p>
            <a:r>
              <a:rPr lang="en-US" sz="2400" b="1" u="sng" dirty="0" err="1">
                <a:hlinkClick r:id="rId6"/>
              </a:rPr>
              <a:t>Digg</a:t>
            </a:r>
            <a:endParaRPr lang="en-US" sz="2400" b="1" dirty="0"/>
          </a:p>
          <a:p>
            <a:pPr lvl="1"/>
            <a:r>
              <a:rPr lang="en-US" sz="2400" b="1" dirty="0" err="1"/>
              <a:t>Digg</a:t>
            </a:r>
            <a:r>
              <a:rPr lang="en-US" sz="2400" b="1" dirty="0"/>
              <a:t> relies on public filtering</a:t>
            </a:r>
          </a:p>
          <a:p>
            <a:pPr lvl="1"/>
            <a:r>
              <a:rPr lang="en-US" sz="2400" b="1" dirty="0"/>
              <a:t>I like matt’s filtering much better</a:t>
            </a:r>
          </a:p>
          <a:p>
            <a:r>
              <a:rPr lang="en-US" sz="2400" b="1" dirty="0"/>
              <a:t>Huge Political Implications</a:t>
            </a:r>
          </a:p>
        </p:txBody>
      </p:sp>
    </p:spTree>
    <p:extLst>
      <p:ext uri="{BB962C8B-B14F-4D97-AF65-F5344CB8AC3E}">
        <p14:creationId xmlns:p14="http://schemas.microsoft.com/office/powerpoint/2010/main" val="3469242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4017"/>
            <a:ext cx="8432800" cy="632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3000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a:r>
              <a:rPr lang="en-US" b="1" dirty="0"/>
              <a:t/>
            </a:r>
            <a:br>
              <a:rPr lang="en-US" b="1" dirty="0"/>
            </a:br>
            <a:r>
              <a:rPr lang="en-US" sz="3600" b="1" u="sng" dirty="0" smtClean="0"/>
              <a:t>Perfect Examples of a Cloud Solutions</a:t>
            </a:r>
            <a:r>
              <a:rPr lang="en-US" sz="3600" b="1" dirty="0" smtClean="0"/>
              <a:t/>
            </a:r>
            <a:br>
              <a:rPr lang="en-US" sz="3600" b="1" dirty="0" smtClean="0"/>
            </a:br>
            <a:r>
              <a:rPr lang="en-US" sz="3600" b="1" dirty="0" smtClean="0"/>
              <a:t>1. Facebook</a:t>
            </a:r>
            <a:br>
              <a:rPr lang="en-US" sz="3600" b="1" dirty="0" smtClean="0"/>
            </a:br>
            <a:r>
              <a:rPr lang="en-US" sz="3600" b="1" dirty="0" smtClean="0"/>
              <a:t>2. Surveys (Like Survey Monkey)</a:t>
            </a:r>
            <a:br>
              <a:rPr lang="en-US" sz="3600" b="1" dirty="0" smtClean="0"/>
            </a:br>
            <a:r>
              <a:rPr lang="en-US" sz="3600" b="1" dirty="0" smtClean="0"/>
              <a:t>3. Wikipedia</a:t>
            </a:r>
            <a:br>
              <a:rPr lang="en-US" sz="3600" b="1" dirty="0" smtClean="0"/>
            </a:br>
            <a:r>
              <a:rPr lang="en-US" sz="3600" b="1" dirty="0" smtClean="0"/>
              <a:t>4. </a:t>
            </a:r>
            <a:r>
              <a:rPr lang="en-US" sz="3600" b="1" dirty="0" err="1" smtClean="0"/>
              <a:t>Xero</a:t>
            </a:r>
            <a:r>
              <a:rPr lang="en-US" sz="3600" b="1" dirty="0" smtClean="0"/>
              <a:t>, </a:t>
            </a:r>
            <a:r>
              <a:rPr lang="en-US" sz="3600" b="1" dirty="0" err="1" smtClean="0"/>
              <a:t>FreshBooks</a:t>
            </a:r>
            <a:r>
              <a:rPr lang="en-US" sz="3600" b="1" dirty="0" smtClean="0"/>
              <a:t>, </a:t>
            </a:r>
            <a:r>
              <a:rPr lang="en-US" sz="3600" b="1" dirty="0" err="1" smtClean="0"/>
              <a:t>Zoho</a:t>
            </a:r>
            <a:r>
              <a:rPr lang="en-US" sz="3600" b="1" dirty="0" smtClean="0"/>
              <a:t/>
            </a:r>
            <a:br>
              <a:rPr lang="en-US" sz="3600" b="1" dirty="0" smtClean="0"/>
            </a:br>
            <a:r>
              <a:rPr lang="en-US" sz="3600" b="1" dirty="0" smtClean="0"/>
              <a:t>5. Google Alerts</a:t>
            </a:r>
            <a:br>
              <a:rPr lang="en-US" sz="3600" b="1" dirty="0" smtClean="0"/>
            </a:br>
            <a:r>
              <a:rPr lang="en-US" sz="3600" b="1" dirty="0" smtClean="0"/>
              <a:t>6. YouTube</a:t>
            </a:r>
            <a:br>
              <a:rPr lang="en-US" sz="3600" b="1" dirty="0" smtClean="0"/>
            </a:br>
            <a:r>
              <a:rPr lang="en-US" sz="3600" b="1" dirty="0"/>
              <a:t/>
            </a:r>
            <a:br>
              <a:rPr lang="en-US" sz="3600" b="1" dirty="0"/>
            </a:br>
            <a:r>
              <a:rPr lang="en-US" sz="3600" b="1" u="sng" dirty="0" smtClean="0"/>
              <a:t>CPA Specific Solutions</a:t>
            </a:r>
            <a:r>
              <a:rPr lang="en-US" sz="3600" b="1" dirty="0" smtClean="0"/>
              <a:t/>
            </a:r>
            <a:br>
              <a:rPr lang="en-US" sz="3600" b="1" dirty="0" smtClean="0"/>
            </a:br>
            <a:r>
              <a:rPr lang="en-US" sz="3600" b="1" dirty="0" smtClean="0"/>
              <a:t>1. CCH Tax Prep/Storage/Research</a:t>
            </a:r>
            <a:br>
              <a:rPr lang="en-US" sz="3600" b="1" dirty="0" smtClean="0"/>
            </a:br>
            <a:r>
              <a:rPr lang="en-US" sz="3600" b="1" dirty="0" smtClean="0"/>
              <a:t>2. Concur</a:t>
            </a:r>
            <a:br>
              <a:rPr lang="en-US" sz="3600" b="1" dirty="0" smtClean="0"/>
            </a:br>
            <a:r>
              <a:rPr lang="en-US" sz="3600" b="1" dirty="0" smtClean="0"/>
              <a:t>3. </a:t>
            </a:r>
            <a:r>
              <a:rPr lang="en-US" sz="3600" b="1" dirty="0" err="1" smtClean="0"/>
              <a:t>TripIt</a:t>
            </a:r>
            <a:r>
              <a:rPr lang="en-US" b="1" dirty="0" smtClean="0"/>
              <a:t/>
            </a:r>
            <a:br>
              <a:rPr lang="en-US" b="1" dirty="0" smtClean="0"/>
            </a:br>
            <a:r>
              <a:rPr lang="en-US" b="1" dirty="0"/>
              <a:t/>
            </a:r>
            <a:br>
              <a:rPr lang="en-US" b="1" dirty="0"/>
            </a:br>
            <a:endParaRPr lang="en-US" b="1" dirty="0"/>
          </a:p>
        </p:txBody>
      </p:sp>
    </p:spTree>
    <p:extLst>
      <p:ext uri="{BB962C8B-B14F-4D97-AF65-F5344CB8AC3E}">
        <p14:creationId xmlns:p14="http://schemas.microsoft.com/office/powerpoint/2010/main" val="12501044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Google Maps</a:t>
            </a:r>
            <a:endParaRPr lang="en-US" b="1" dirty="0"/>
          </a:p>
        </p:txBody>
      </p:sp>
      <p:sp>
        <p:nvSpPr>
          <p:cNvPr id="3" name="Content Placeholder 2"/>
          <p:cNvSpPr>
            <a:spLocks noGrp="1"/>
          </p:cNvSpPr>
          <p:nvPr>
            <p:ph idx="1"/>
          </p:nvPr>
        </p:nvSpPr>
        <p:spPr/>
        <p:txBody>
          <a:bodyPr/>
          <a:lstStyle/>
          <a:p>
            <a:r>
              <a:rPr lang="en-US" dirty="0" smtClean="0"/>
              <a:t>Street view</a:t>
            </a:r>
          </a:p>
          <a:p>
            <a:r>
              <a:rPr lang="en-US" dirty="0" smtClean="0"/>
              <a:t>Driving Directions</a:t>
            </a:r>
          </a:p>
          <a:p>
            <a:r>
              <a:rPr lang="en-US" dirty="0" smtClean="0"/>
              <a:t>Re-route</a:t>
            </a:r>
          </a:p>
          <a:p>
            <a:r>
              <a:rPr lang="en-US" dirty="0" smtClean="0"/>
              <a:t>Add multiple stops</a:t>
            </a:r>
          </a:p>
          <a:p>
            <a:r>
              <a:rPr lang="en-US" dirty="0" smtClean="0"/>
              <a:t>Traffic</a:t>
            </a:r>
          </a:p>
          <a:p>
            <a:r>
              <a:rPr lang="en-US" dirty="0" smtClean="0"/>
              <a:t>Map Views</a:t>
            </a:r>
          </a:p>
          <a:p>
            <a:endParaRPr lang="en-US" dirty="0"/>
          </a:p>
        </p:txBody>
      </p:sp>
    </p:spTree>
    <p:extLst>
      <p:ext uri="{BB962C8B-B14F-4D97-AF65-F5344CB8AC3E}">
        <p14:creationId xmlns:p14="http://schemas.microsoft.com/office/powerpoint/2010/main" val="254826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1. MIMO</a:t>
            </a:r>
            <a:br>
              <a:rPr lang="en-US" sz="2800" b="1" dirty="0" smtClean="0"/>
            </a:br>
            <a:r>
              <a:rPr lang="en-US" sz="2800" b="1" dirty="0" smtClean="0"/>
              <a:t>2. Frequency Division </a:t>
            </a:r>
            <a:r>
              <a:rPr lang="en-US" sz="1800" b="1" dirty="0" smtClean="0"/>
              <a:t>(multiple users share a channel)</a:t>
            </a:r>
            <a:br>
              <a:rPr lang="en-US" sz="1800" b="1" dirty="0" smtClean="0"/>
            </a:br>
            <a:r>
              <a:rPr lang="en-US" sz="2800" b="1" dirty="0" smtClean="0"/>
              <a:t>3. Dynamic Channel Allocation </a:t>
            </a:r>
            <a:r>
              <a:rPr lang="en-US" sz="1600" b="1" dirty="0" smtClean="0"/>
              <a:t>(Load balancing between stations)</a:t>
            </a:r>
            <a:r>
              <a:rPr lang="en-US" sz="2800" b="1" dirty="0" smtClean="0"/>
              <a:t/>
            </a:r>
            <a:br>
              <a:rPr lang="en-US" sz="2800" b="1" dirty="0" smtClean="0"/>
            </a:br>
            <a:r>
              <a:rPr lang="en-US" sz="2800" b="1" dirty="0" smtClean="0"/>
              <a:t>4. Channel-Dependent Scheduling </a:t>
            </a:r>
            <a:r>
              <a:rPr lang="en-US" sz="1600" b="1" dirty="0" smtClean="0"/>
              <a:t>(More efficient MIMO)</a:t>
            </a:r>
            <a:br>
              <a:rPr lang="en-US" sz="1600" b="1" dirty="0" smtClean="0"/>
            </a:br>
            <a:r>
              <a:rPr lang="en-US" sz="2800" b="1" dirty="0" smtClean="0"/>
              <a:t>5. Better Frequency</a:t>
            </a:r>
            <a:endParaRPr lang="en-US" sz="2400" b="1" dirty="0"/>
          </a:p>
        </p:txBody>
      </p:sp>
      <p:sp>
        <p:nvSpPr>
          <p:cNvPr id="3" name="Rectangle 2"/>
          <p:cNvSpPr/>
          <p:nvPr/>
        </p:nvSpPr>
        <p:spPr>
          <a:xfrm>
            <a:off x="0" y="409368"/>
            <a:ext cx="9144000" cy="769441"/>
          </a:xfrm>
          <a:prstGeom prst="rect">
            <a:avLst/>
          </a:prstGeom>
        </p:spPr>
        <p:txBody>
          <a:bodyPr wrap="square">
            <a:spAutoFit/>
          </a:bodyPr>
          <a:lstStyle/>
          <a:p>
            <a:pPr algn="ctr"/>
            <a:r>
              <a:rPr lang="en-US" sz="4400" b="1" dirty="0" smtClean="0"/>
              <a:t>4G is Actually Several Technologies</a:t>
            </a:r>
            <a:endParaRPr lang="en-US" sz="4400" dirty="0"/>
          </a:p>
        </p:txBody>
      </p:sp>
      <p:sp>
        <p:nvSpPr>
          <p:cNvPr id="4" name="TextBox 3"/>
          <p:cNvSpPr txBox="1"/>
          <p:nvPr/>
        </p:nvSpPr>
        <p:spPr>
          <a:xfrm>
            <a:off x="7772400" y="221946"/>
            <a:ext cx="990600" cy="369332"/>
          </a:xfrm>
          <a:prstGeom prst="rect">
            <a:avLst/>
          </a:prstGeom>
          <a:noFill/>
        </p:spPr>
        <p:txBody>
          <a:bodyPr wrap="square" rtlCol="0">
            <a:spAutoFit/>
          </a:bodyPr>
          <a:lstStyle/>
          <a:p>
            <a:pPr algn="r"/>
            <a:r>
              <a:rPr lang="en-US" dirty="0" smtClean="0"/>
              <a:t>Page 9</a:t>
            </a:r>
            <a:endParaRPr lang="en-US" dirty="0"/>
          </a:p>
        </p:txBody>
      </p:sp>
      <p:sp>
        <p:nvSpPr>
          <p:cNvPr id="5" name="Multiply 4"/>
          <p:cNvSpPr/>
          <p:nvPr/>
        </p:nvSpPr>
        <p:spPr>
          <a:xfrm>
            <a:off x="4108174" y="406612"/>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648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21950" y="1371600"/>
            <a:ext cx="9122049" cy="1015663"/>
          </a:xfrm>
          <a:prstGeom prst="rect">
            <a:avLst/>
          </a:prstGeom>
        </p:spPr>
        <p:txBody>
          <a:bodyPr wrap="square">
            <a:spAutoFit/>
          </a:bodyPr>
          <a:lstStyle/>
          <a:p>
            <a:pPr algn="ctr"/>
            <a:r>
              <a:rPr lang="en-US" sz="6000" b="1" dirty="0">
                <a:solidFill>
                  <a:srgbClr val="FFFF00"/>
                </a:solidFill>
              </a:rPr>
              <a:t>Web Site</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1" y="0"/>
            <a:ext cx="9108797" cy="68267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0209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Securing a Domain Name</a:t>
            </a:r>
            <a:endParaRPr lang="en-US" b="1" dirty="0"/>
          </a:p>
        </p:txBody>
      </p:sp>
      <p:sp>
        <p:nvSpPr>
          <p:cNvPr id="3" name="Content Placeholder 2"/>
          <p:cNvSpPr>
            <a:spLocks noGrp="1"/>
          </p:cNvSpPr>
          <p:nvPr>
            <p:ph idx="1"/>
          </p:nvPr>
        </p:nvSpPr>
        <p:spPr/>
        <p:txBody>
          <a:bodyPr/>
          <a:lstStyle/>
          <a:p>
            <a:r>
              <a:rPr lang="en-US" b="1" dirty="0" err="1" smtClean="0"/>
              <a:t>GoDaddy</a:t>
            </a:r>
            <a:r>
              <a:rPr lang="en-US" b="1" dirty="0" smtClean="0"/>
              <a:t> </a:t>
            </a:r>
          </a:p>
          <a:p>
            <a:r>
              <a:rPr lang="en-US" b="1" dirty="0" smtClean="0"/>
              <a:t>Domain Name</a:t>
            </a:r>
          </a:p>
          <a:p>
            <a:r>
              <a:rPr lang="en-US" b="1" dirty="0" smtClean="0"/>
              <a:t>AccountingSoftware2010</a:t>
            </a:r>
          </a:p>
          <a:p>
            <a:r>
              <a:rPr lang="en-US" b="1" dirty="0" smtClean="0"/>
              <a:t>Hosting</a:t>
            </a:r>
          </a:p>
          <a:p>
            <a:r>
              <a:rPr lang="en-US" b="1" dirty="0" smtClean="0"/>
              <a:t>Show Checkout Screen</a:t>
            </a:r>
          </a:p>
          <a:p>
            <a:endParaRPr lang="en-US" dirty="0"/>
          </a:p>
        </p:txBody>
      </p:sp>
      <p:pic>
        <p:nvPicPr>
          <p:cNvPr id="4" name="Picture 3" descr="http://www.inboundlogistics.com/cgi-script/csPublisher/library/Smiley%20Face%20(flat).jpg">
            <a:hlinkClick r:id="rId2"/>
          </p:cNvPr>
          <p:cNvPicPr>
            <a:picLocks noChangeAspect="1" noChangeArrowheads="1"/>
          </p:cNvPicPr>
          <p:nvPr/>
        </p:nvPicPr>
        <p:blipFill>
          <a:blip r:embed="rId3" cstate="print"/>
          <a:srcRect/>
          <a:stretch>
            <a:fillRect/>
          </a:stretch>
        </p:blipFill>
        <p:spPr bwMode="auto">
          <a:xfrm>
            <a:off x="8051800" y="5765800"/>
            <a:ext cx="1092200" cy="1092200"/>
          </a:xfrm>
          <a:prstGeom prst="rect">
            <a:avLst/>
          </a:prstGeom>
          <a:noFill/>
        </p:spPr>
      </p:pic>
    </p:spTree>
    <p:extLst>
      <p:ext uri="{BB962C8B-B14F-4D97-AF65-F5344CB8AC3E}">
        <p14:creationId xmlns:p14="http://schemas.microsoft.com/office/powerpoint/2010/main" val="41237133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a Web Page</a:t>
            </a:r>
            <a:endParaRPr lang="en-US" b="1" dirty="0"/>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US" sz="4400" b="1" dirty="0" smtClean="0"/>
              <a:t>FrontPage</a:t>
            </a:r>
          </a:p>
          <a:p>
            <a:r>
              <a:rPr lang="en-US" sz="4400" b="1" dirty="0" smtClean="0"/>
              <a:t>	Login</a:t>
            </a:r>
          </a:p>
          <a:p>
            <a:r>
              <a:rPr lang="en-US" sz="4400" b="1" dirty="0" smtClean="0"/>
              <a:t>	New Page, Titles, Text, Accounting Software</a:t>
            </a:r>
          </a:p>
          <a:p>
            <a:r>
              <a:rPr lang="en-US" sz="4400" b="1" dirty="0" smtClean="0"/>
              <a:t>	Content</a:t>
            </a:r>
          </a:p>
          <a:p>
            <a:r>
              <a:rPr lang="en-US" sz="4400" b="1" dirty="0" smtClean="0"/>
              <a:t>	Feedback Form</a:t>
            </a:r>
          </a:p>
          <a:p>
            <a:r>
              <a:rPr lang="en-US" sz="4400" b="1" dirty="0" smtClean="0"/>
              <a:t>YouTube Clip</a:t>
            </a:r>
          </a:p>
          <a:p>
            <a:r>
              <a:rPr lang="en-US" sz="4400" b="1" dirty="0" smtClean="0"/>
              <a:t>Embed YouTube Clip in Web Page</a:t>
            </a:r>
          </a:p>
          <a:p>
            <a:r>
              <a:rPr lang="en-US" sz="4400" b="1" dirty="0" smtClean="0"/>
              <a:t>Demonstrate</a:t>
            </a:r>
          </a:p>
          <a:p>
            <a:r>
              <a:rPr lang="en-US" sz="4400" b="1" dirty="0" smtClean="0"/>
              <a:t>Recording Camera Videos</a:t>
            </a:r>
          </a:p>
          <a:p>
            <a:r>
              <a:rPr lang="en-US" sz="4400" b="1" dirty="0" smtClean="0"/>
              <a:t>	Search, find picture, save</a:t>
            </a:r>
          </a:p>
          <a:p>
            <a:r>
              <a:rPr lang="en-US" sz="4400" b="1" dirty="0" smtClean="0"/>
              <a:t>	Crop picture</a:t>
            </a:r>
          </a:p>
          <a:p>
            <a:r>
              <a:rPr lang="en-US" sz="4400" b="1" dirty="0" smtClean="0"/>
              <a:t>	Insert Picture</a:t>
            </a:r>
          </a:p>
          <a:p>
            <a:r>
              <a:rPr lang="en-US" sz="4400" b="1" dirty="0" smtClean="0"/>
              <a:t>	 Polygonal hotspots</a:t>
            </a:r>
          </a:p>
          <a:p>
            <a:endParaRPr lang="en-US" dirty="0"/>
          </a:p>
        </p:txBody>
      </p:sp>
    </p:spTree>
    <p:extLst>
      <p:ext uri="{BB962C8B-B14F-4D97-AF65-F5344CB8AC3E}">
        <p14:creationId xmlns:p14="http://schemas.microsoft.com/office/powerpoint/2010/main" val="23034615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4648200"/>
            <a:ext cx="7162800" cy="1815882"/>
          </a:xfrm>
          <a:prstGeom prst="rect">
            <a:avLst/>
          </a:prstGeom>
          <a:noFill/>
        </p:spPr>
        <p:txBody>
          <a:bodyPr wrap="square" rtlCol="0">
            <a:spAutoFit/>
          </a:bodyPr>
          <a:lstStyle/>
          <a:p>
            <a:pPr marL="514350" indent="-514350">
              <a:buFont typeface="+mj-lt"/>
              <a:buAutoNum type="arabicPeriod"/>
            </a:pPr>
            <a:r>
              <a:rPr lang="en-US" sz="2800" b="1" dirty="0">
                <a:solidFill>
                  <a:prstClr val="black"/>
                </a:solidFill>
              </a:rPr>
              <a:t>Cray Super Computer</a:t>
            </a:r>
          </a:p>
          <a:p>
            <a:pPr marL="514350" indent="-514350">
              <a:buFont typeface="+mj-lt"/>
              <a:buAutoNum type="arabicPeriod"/>
            </a:pPr>
            <a:r>
              <a:rPr lang="en-US" sz="2800" b="1" dirty="0">
                <a:solidFill>
                  <a:prstClr val="black"/>
                </a:solidFill>
              </a:rPr>
              <a:t>Same components</a:t>
            </a:r>
          </a:p>
          <a:p>
            <a:pPr marL="514350" indent="-514350">
              <a:buFont typeface="+mj-lt"/>
              <a:buAutoNum type="arabicPeriod"/>
            </a:pPr>
            <a:r>
              <a:rPr lang="en-US" sz="2800" b="1" dirty="0">
                <a:solidFill>
                  <a:prstClr val="black"/>
                </a:solidFill>
              </a:rPr>
              <a:t>More Core Processor Chips</a:t>
            </a:r>
          </a:p>
          <a:p>
            <a:pPr marL="514350" indent="-514350">
              <a:buFont typeface="+mj-lt"/>
              <a:buAutoNum type="arabicPeriod"/>
            </a:pPr>
            <a:r>
              <a:rPr lang="en-US" sz="2800" b="1" dirty="0">
                <a:solidFill>
                  <a:prstClr val="black"/>
                </a:solidFill>
              </a:rPr>
              <a:t>Chilling Towers</a:t>
            </a:r>
          </a:p>
        </p:txBody>
      </p:sp>
      <p:pic>
        <p:nvPicPr>
          <p:cNvPr id="40964" name="Picture 4" descr="http://www.spikynorman.dsl.pipex.com/CrayWWWStuff/Criscan/Cray2cascade.jpg"/>
          <p:cNvPicPr>
            <a:picLocks noChangeAspect="1" noChangeArrowheads="1"/>
          </p:cNvPicPr>
          <p:nvPr/>
        </p:nvPicPr>
        <p:blipFill>
          <a:blip r:embed="rId2" cstate="print"/>
          <a:srcRect/>
          <a:stretch>
            <a:fillRect/>
          </a:stretch>
        </p:blipFill>
        <p:spPr bwMode="auto">
          <a:xfrm>
            <a:off x="2514600" y="304800"/>
            <a:ext cx="4343400" cy="4134273"/>
          </a:xfrm>
          <a:prstGeom prst="rect">
            <a:avLst/>
          </a:prstGeom>
          <a:ln>
            <a:noFill/>
          </a:ln>
          <a:effectLst>
            <a:outerShdw blurRad="292100" dist="139700" dir="2700000" algn="tl" rotWithShape="0">
              <a:srgbClr val="333333">
                <a:alpha val="65000"/>
              </a:srgbClr>
            </a:outerShdw>
          </a:effectLst>
        </p:spPr>
      </p:pic>
      <p:sp>
        <p:nvSpPr>
          <p:cNvPr id="4" name="Multiply 3"/>
          <p:cNvSpPr/>
          <p:nvPr/>
        </p:nvSpPr>
        <p:spPr>
          <a:xfrm>
            <a:off x="838200" y="1990936"/>
            <a:ext cx="7620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4334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pi.ning.com/files/vk2bt3xc8YxuK7qdLfzdrhmTVssTIcVhPisZvY-8SFl5bmhUhTEDBt97iXLDT7FFCdeH*ZQykFM9tH*HjipCgpoURKNbQpCY/VTechLaser128EXMotherboardBottom.jpg"/>
          <p:cNvPicPr>
            <a:picLocks noChangeAspect="1" noChangeArrowheads="1"/>
          </p:cNvPicPr>
          <p:nvPr/>
        </p:nvPicPr>
        <p:blipFill>
          <a:blip r:embed="rId2" cstate="print"/>
          <a:srcRect/>
          <a:stretch>
            <a:fillRect/>
          </a:stretch>
        </p:blipFill>
        <p:spPr bwMode="auto">
          <a:xfrm rot="5400000">
            <a:off x="1228127" y="-643500"/>
            <a:ext cx="6281772" cy="8025973"/>
          </a:xfrm>
          <a:prstGeom prst="rect">
            <a:avLst/>
          </a:prstGeom>
          <a:noFill/>
        </p:spPr>
      </p:pic>
      <p:pic>
        <p:nvPicPr>
          <p:cNvPr id="3" name="Picture 2" descr="http://api.ning.com/files/vk2bt3xc8YxuK7qdLfzdrhmTVssTIcVhPisZvY-8SFl5bmhUhTEDBt97iXLDT7FFCdeH*ZQykFM9tH*HjipCgpoURKNbQpCY/VTechLaser128EXMotherboardBottom.jpg"/>
          <p:cNvPicPr>
            <a:picLocks noChangeAspect="1" noChangeArrowheads="1"/>
          </p:cNvPicPr>
          <p:nvPr/>
        </p:nvPicPr>
        <p:blipFill>
          <a:blip r:embed="rId3" cstate="print"/>
          <a:srcRect/>
          <a:stretch>
            <a:fillRect/>
          </a:stretch>
        </p:blipFill>
        <p:spPr bwMode="auto">
          <a:xfrm rot="5400000">
            <a:off x="4188068" y="1222132"/>
            <a:ext cx="4120663" cy="5638799"/>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descr="http://api.ning.com/files/vk2bt3xc8YxuK7qdLfzdrhmTVssTIcVhPisZvY-8SFl5bmhUhTEDBt97iXLDT7FFCdeH*ZQykFM9tH*HjipCgpoURKNbQpCY/VTechLaser128EXMotherboardBottom.jpg"/>
          <p:cNvPicPr>
            <a:picLocks noChangeAspect="1" noChangeArrowheads="1"/>
          </p:cNvPicPr>
          <p:nvPr/>
        </p:nvPicPr>
        <p:blipFill>
          <a:blip r:embed="rId4" cstate="print"/>
          <a:srcRect/>
          <a:stretch>
            <a:fillRect/>
          </a:stretch>
        </p:blipFill>
        <p:spPr bwMode="auto">
          <a:xfrm rot="5400000">
            <a:off x="4485861" y="2829339"/>
            <a:ext cx="2971800" cy="4780722"/>
          </a:xfrm>
          <a:prstGeom prst="rect">
            <a:avLst/>
          </a:prstGeom>
          <a:ln w="38100">
            <a:solidFill>
              <a:schemeClr val="tx1"/>
            </a:solidFill>
          </a:ln>
          <a:effectLst>
            <a:outerShdw blurRad="292100" dist="139700" dir="2700000" algn="tl" rotWithShape="0">
              <a:srgbClr val="333333">
                <a:alpha val="65000"/>
              </a:srgbClr>
            </a:outerShdw>
          </a:effectLst>
        </p:spPr>
      </p:pic>
      <p:sp>
        <p:nvSpPr>
          <p:cNvPr id="4" name="Rounded Rectangular Callout 3"/>
          <p:cNvSpPr/>
          <p:nvPr/>
        </p:nvSpPr>
        <p:spPr>
          <a:xfrm>
            <a:off x="914400" y="1371600"/>
            <a:ext cx="3200400" cy="1676400"/>
          </a:xfrm>
          <a:prstGeom prst="wedgeRoundRectCallout">
            <a:avLst>
              <a:gd name="adj1" fmla="val 89881"/>
              <a:gd name="adj2" fmla="val 200736"/>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a:solidFill>
                  <a:prstClr val="white"/>
                </a:solidFill>
              </a:rPr>
              <a:t>64 Bit Motherboard has 64 Lanes of Traffic embedded </a:t>
            </a:r>
          </a:p>
        </p:txBody>
      </p:sp>
    </p:spTree>
    <p:extLst>
      <p:ext uri="{BB962C8B-B14F-4D97-AF65-F5344CB8AC3E}">
        <p14:creationId xmlns:p14="http://schemas.microsoft.com/office/powerpoint/2010/main" val="409864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4" presetClass="entr" presetSubtype="3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out)">
                                      <p:cBhvr>
                                        <p:cTn id="13" dur="2000"/>
                                        <p:tgtEl>
                                          <p:spTgt spid="5"/>
                                        </p:tgtEl>
                                      </p:cBhvr>
                                    </p:animEffect>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64 Bit Points</a:t>
            </a:r>
            <a:endParaRPr lang="en-US" b="1" dirty="0"/>
          </a:p>
        </p:txBody>
      </p:sp>
      <p:sp>
        <p:nvSpPr>
          <p:cNvPr id="3" name="Content Placeholder 2"/>
          <p:cNvSpPr>
            <a:spLocks noGrp="1"/>
          </p:cNvSpPr>
          <p:nvPr>
            <p:ph idx="1"/>
          </p:nvPr>
        </p:nvSpPr>
        <p:spPr/>
        <p:txBody>
          <a:bodyPr>
            <a:normAutofit lnSpcReduction="10000"/>
          </a:bodyPr>
          <a:lstStyle/>
          <a:p>
            <a:r>
              <a:rPr lang="en-US" dirty="0" smtClean="0"/>
              <a:t>32 bit = Personal computer</a:t>
            </a:r>
          </a:p>
          <a:p>
            <a:r>
              <a:rPr lang="en-US" dirty="0" smtClean="0"/>
              <a:t>64 bit = Mini computer (IBM AS/400)</a:t>
            </a:r>
          </a:p>
          <a:p>
            <a:r>
              <a:rPr lang="en-US" dirty="0" smtClean="0"/>
              <a:t>128 Bit = Mainframe computer</a:t>
            </a:r>
          </a:p>
          <a:p>
            <a:r>
              <a:rPr lang="en-US" dirty="0" smtClean="0"/>
              <a:t>All computers 64 bit since 1994</a:t>
            </a:r>
          </a:p>
          <a:p>
            <a:r>
              <a:rPr lang="en-US" dirty="0" smtClean="0"/>
              <a:t>Most still use 32 bit operating system</a:t>
            </a:r>
          </a:p>
          <a:p>
            <a:r>
              <a:rPr lang="en-US" dirty="0" smtClean="0"/>
              <a:t>Windows XP and Vista come in 32 or 64 bits</a:t>
            </a:r>
          </a:p>
          <a:p>
            <a:r>
              <a:rPr lang="en-US" dirty="0" smtClean="0"/>
              <a:t>64 Bit is faster</a:t>
            </a:r>
          </a:p>
          <a:p>
            <a:r>
              <a:rPr lang="en-US" dirty="0" smtClean="0"/>
              <a:t>Applications must be tweaked to run on 64 bit</a:t>
            </a:r>
            <a:endParaRPr lang="en-US" dirty="0"/>
          </a:p>
        </p:txBody>
      </p:sp>
    </p:spTree>
    <p:extLst>
      <p:ext uri="{BB962C8B-B14F-4D97-AF65-F5344CB8AC3E}">
        <p14:creationId xmlns:p14="http://schemas.microsoft.com/office/powerpoint/2010/main" val="18916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29200"/>
          </a:xfrm>
        </p:spPr>
        <p:txBody>
          <a:bodyPr anchor="t">
            <a:normAutofit/>
          </a:bodyPr>
          <a:lstStyle/>
          <a:p>
            <a:pPr algn="l">
              <a:lnSpc>
                <a:spcPct val="150000"/>
              </a:lnSpc>
            </a:pPr>
            <a:r>
              <a:rPr lang="en-US" sz="2800" b="1" dirty="0" smtClean="0"/>
              <a:t>1. 2007 – Apple iPhone</a:t>
            </a:r>
            <a:br>
              <a:rPr lang="en-US" sz="2800" b="1" dirty="0" smtClean="0"/>
            </a:br>
            <a:r>
              <a:rPr lang="en-US" sz="2800" b="1" dirty="0" smtClean="0"/>
              <a:t>2. 2010 – Apple iPad</a:t>
            </a:r>
            <a:br>
              <a:rPr lang="en-US" sz="2800" b="1" dirty="0" smtClean="0"/>
            </a:br>
            <a:r>
              <a:rPr lang="en-US" sz="2800" b="1" dirty="0" smtClean="0"/>
              <a:t>3. Both devices launched those industries</a:t>
            </a:r>
            <a:br>
              <a:rPr lang="en-US" sz="2800" b="1" dirty="0" smtClean="0"/>
            </a:br>
            <a:r>
              <a:rPr lang="en-US" sz="2800" b="1" dirty="0" smtClean="0"/>
              <a:t>4. Apple’s Market Cap</a:t>
            </a:r>
            <a:br>
              <a:rPr lang="en-US" sz="2800" b="1" dirty="0" smtClean="0"/>
            </a:br>
            <a:endParaRPr lang="en-US" sz="2800" b="1" dirty="0"/>
          </a:p>
        </p:txBody>
      </p:sp>
      <p:sp>
        <p:nvSpPr>
          <p:cNvPr id="3" name="Rectangle 2"/>
          <p:cNvSpPr/>
          <p:nvPr/>
        </p:nvSpPr>
        <p:spPr>
          <a:xfrm>
            <a:off x="0" y="409368"/>
            <a:ext cx="9144000" cy="830997"/>
          </a:xfrm>
          <a:prstGeom prst="rect">
            <a:avLst/>
          </a:prstGeom>
        </p:spPr>
        <p:txBody>
          <a:bodyPr wrap="square">
            <a:spAutoFit/>
          </a:bodyPr>
          <a:lstStyle/>
          <a:p>
            <a:pPr algn="ctr"/>
            <a:r>
              <a:rPr lang="en-US" sz="4800" b="1" dirty="0" smtClean="0"/>
              <a:t>Smartphones and Tablets</a:t>
            </a:r>
            <a:endParaRPr lang="en-US" sz="4800" dirty="0"/>
          </a:p>
        </p:txBody>
      </p:sp>
    </p:spTree>
    <p:extLst>
      <p:ext uri="{BB962C8B-B14F-4D97-AF65-F5344CB8AC3E}">
        <p14:creationId xmlns:p14="http://schemas.microsoft.com/office/powerpoint/2010/main" val="3426693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chor="t">
            <a:normAutofit/>
          </a:bodyPr>
          <a:lstStyle/>
          <a:p>
            <a:pPr algn="l">
              <a:lnSpc>
                <a:spcPct val="150000"/>
              </a:lnSpc>
            </a:pPr>
            <a:r>
              <a:rPr lang="en-US" sz="2800" b="1" dirty="0" smtClean="0"/>
              <a:t>Exxon 	359</a:t>
            </a:r>
            <a:br>
              <a:rPr lang="en-US" sz="2800" b="1" dirty="0" smtClean="0"/>
            </a:br>
            <a:r>
              <a:rPr lang="en-US" sz="2800" b="1" dirty="0" smtClean="0">
                <a:solidFill>
                  <a:srgbClr val="FF0000"/>
                </a:solidFill>
              </a:rPr>
              <a:t>Apple		$351 Billion</a:t>
            </a:r>
            <a:r>
              <a:rPr lang="en-US" sz="2800" b="1" dirty="0" smtClean="0"/>
              <a:t/>
            </a:r>
            <a:br>
              <a:rPr lang="en-US" sz="2800" b="1" dirty="0" smtClean="0"/>
            </a:br>
            <a:r>
              <a:rPr lang="en-US" sz="2800" b="1" dirty="0" smtClean="0"/>
              <a:t>Microsoft	210</a:t>
            </a:r>
            <a:br>
              <a:rPr lang="en-US" sz="2800" b="1" dirty="0" smtClean="0"/>
            </a:br>
            <a:r>
              <a:rPr lang="en-US" sz="2800" b="1" dirty="0" smtClean="0"/>
              <a:t>Wal-Mart	178</a:t>
            </a:r>
            <a:br>
              <a:rPr lang="en-US" sz="2800" b="1" dirty="0" smtClean="0"/>
            </a:br>
            <a:r>
              <a:rPr lang="en-US" sz="2800" b="1" dirty="0" smtClean="0"/>
              <a:t>IBM 		203</a:t>
            </a:r>
            <a:br>
              <a:rPr lang="en-US" sz="2800" b="1" dirty="0" smtClean="0"/>
            </a:br>
            <a:r>
              <a:rPr lang="en-US" sz="2800" b="1" dirty="0" smtClean="0"/>
              <a:t>Google 	172</a:t>
            </a:r>
            <a:br>
              <a:rPr lang="en-US" sz="2800" b="1" dirty="0" smtClean="0"/>
            </a:br>
            <a:r>
              <a:rPr lang="en-US" sz="2800" b="1" dirty="0" smtClean="0"/>
              <a:t>GE 		171</a:t>
            </a:r>
            <a:br>
              <a:rPr lang="en-US" sz="2800" b="1" dirty="0" smtClean="0"/>
            </a:br>
            <a:endParaRPr lang="en-US" sz="2800" b="1" dirty="0"/>
          </a:p>
        </p:txBody>
      </p:sp>
      <p:pic>
        <p:nvPicPr>
          <p:cNvPr id="2050" name="Picture 2" descr="http://www.nbb-web.com/wp-content/uploads/2011/01/big-compan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1124"/>
            <a:ext cx="4876800" cy="688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19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1347</Words>
  <Application>Microsoft Office PowerPoint</Application>
  <PresentationFormat>On-screen Show (4:3)</PresentationFormat>
  <Paragraphs>292</Paragraphs>
  <Slides>75</Slides>
  <Notes>2</Notes>
  <HiddenSlides>0</HiddenSlides>
  <MMClips>0</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Office Theme</vt:lpstr>
      <vt:lpstr>1_Office Theme</vt:lpstr>
      <vt:lpstr>Technology Update J. Carlton Collins</vt:lpstr>
      <vt:lpstr>1. The Task Force has Requested Me…   Technology Update  Cloud Computing 2. Overlap… 3. I will Save the Cloud Stuff… 4. Expect A Little Redundancy…</vt:lpstr>
      <vt:lpstr>1. Works like a bar code 2. Make your own Tag(s) for free 3. Links to your web site  or to a web page designed for cell phones 4. See GSCPA tag in action </vt:lpstr>
      <vt:lpstr>1. No Moving Parts, Much Faster, Less Susceptible to Damage 2. No spin up time – so almost immediate results 3. Uses far less energy 4. Fragmenting not an issue 5. 10 to 20 more expensive ($1-$2 /GB vs $10-$20/GB) 6. HHD 56,00, 72,00, 10,000, 15,000 RPM 7. Performance degrades over time. 8. Limited life span. 9 Hybrid drives </vt:lpstr>
      <vt:lpstr>1. Wireless Routers  A  Range of half a house  B   Range of half a house  G   Range of Whole house  Super G  Range of three houses  N   Range of 17 houses  WiMax  Range of 50 mile diameter </vt:lpstr>
      <vt:lpstr>1. WiMax is also known as 4G 2. It is available as a hotspot, but most 4G technology is found in the cellular phone industry. 3. Speed up to 1,000 MBs  But spigot controlled 4. 3G is 1.5 MBs, (or about 5 times faster than a phone line)</vt:lpstr>
      <vt:lpstr>1. MIMO 2. Frequency Division (multiple users share a channel) 3. Dynamic Channel Allocation (Load balancing between stations) 4. Channel-Dependent Scheduling (More efficient MIMO) 5. Better Frequency</vt:lpstr>
      <vt:lpstr>1. 2007 – Apple iPhone 2. 2010 – Apple iPad 3. Both devices launched those industries 4. Apple’s Market Cap </vt:lpstr>
      <vt:lpstr>Exxon  359 Apple  $351 Billion Microsoft 210 Wal-Mart 178 IBM   203 Google  172 GE   171 </vt:lpstr>
      <vt:lpstr> </vt:lpstr>
      <vt:lpstr>How many I have smartphones? iPhone? Google Android Phone? Blackberry? </vt:lpstr>
      <vt:lpstr> </vt:lpstr>
      <vt:lpstr>PowerPoint Presentation</vt:lpstr>
      <vt:lpstr>PowerPoint Presentation</vt:lpstr>
      <vt:lpstr>PowerPoint Presentation</vt:lpstr>
      <vt:lpstr>Detailed Comparison of Smartphones by features:   http://en.wikipedia.org/wiki/Comparison_of_smartphones   </vt:lpstr>
      <vt:lpstr>1. Browser based Internet Access 2. Strong E-Mail 3. Camera 4. Speaker Phone 5. 100,000 Apps  </vt:lpstr>
      <vt:lpstr>1. Text Message (Using Voice) 2. Navigation (Using Voice) 3. Turn-by-Turn Directions 4. Traffic 5. E-Mail 6. Docs, Calendar, More 7. Camera, Pictures, to FB 8. Open Table 9. Market</vt:lpstr>
      <vt:lpstr>1. Recharger – Office 2. Recharger – Home 3. Recharger – Car 4. Recharger – Luggage 5. Ear Piece (Bluetooth) 6. Headphones for Office use 7. Motorcycle Headphones 8. Speakers 9. Protective case</vt:lpstr>
      <vt:lpstr>1. Start with best provider in Your Locality.  AT&amp;T, Sprint, Verizon, T-Mobile 2. Chose a 4G option  Usually $0 to $200 with contract.. 3. www.Verizon.com </vt:lpstr>
      <vt:lpstr>1. Converts Smart phone into a 5 user Wireless Router  2. Some Smartphones can do this themselves, but because battery life is big issue, MiFi is essential </vt:lpstr>
      <vt:lpstr>1. 2001 - Microsoft introduced first tablet  Laptop with touchscreen  Still had to boot up 2. Jan 2010 – Apple iPad  Basically a big iPhone, without the phone  Easier to read  No monthly subscriptions cost * </vt:lpstr>
      <vt:lpstr>PowerPoint Presentation</vt:lpstr>
      <vt:lpstr>PowerPoint Presentation</vt:lpstr>
      <vt:lpstr>1. Wi-Fi vs 3G vs 4G 2. Two cameras 3. Apps  </vt:lpstr>
      <vt:lpstr>1. Safari Browser 2. Keyboard 3. Camera 4. Pictures (pinch, tap) 5. Photobooth 6. Video 7. Notebook 8. Maps (Peek behind)   </vt:lpstr>
      <vt:lpstr>1. Well over 100,000 apps 2. Free or Nearly Free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Speech to Text</vt:lpstr>
      <vt:lpstr>Well Organized Computer System</vt:lpstr>
      <vt:lpstr>PowerPoint Presentation</vt:lpstr>
      <vt:lpstr>My Computer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Perfect Examples of a Cloud Solutions 1. Facebook 2. Surveys (Like Survey Monkey) 3. Wikipedia 4. Xero, FreshBooks, Zoho 5. Google Alerts 6. YouTube  CPA Specific Solutions 1. CCH Tax Prep/Storage/Research 2. Concur 3. TripIt  </vt:lpstr>
      <vt:lpstr>Google Maps</vt:lpstr>
      <vt:lpstr>PowerPoint Presentation</vt:lpstr>
      <vt:lpstr>Securing a Domain Name</vt:lpstr>
      <vt:lpstr>Building a Web Page</vt:lpstr>
      <vt:lpstr>PowerPoint Presentation</vt:lpstr>
      <vt:lpstr>PowerPoint Presentation</vt:lpstr>
      <vt:lpstr>64 Bit Points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Update J. Carlton Collins</dc:title>
  <dc:creator>Carlton</dc:creator>
  <cp:lastModifiedBy>J. Carlton Collins</cp:lastModifiedBy>
  <cp:revision>82</cp:revision>
  <dcterms:created xsi:type="dcterms:W3CDTF">2011-08-17T17:10:51Z</dcterms:created>
  <dcterms:modified xsi:type="dcterms:W3CDTF">2011-08-19T17:00:24Z</dcterms:modified>
</cp:coreProperties>
</file>